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4" r:id="rId3"/>
    <p:sldId id="265" r:id="rId4"/>
    <p:sldId id="267" r:id="rId5"/>
    <p:sldId id="268" r:id="rId6"/>
    <p:sldId id="269" r:id="rId7"/>
    <p:sldId id="276" r:id="rId8"/>
    <p:sldId id="272" r:id="rId9"/>
    <p:sldId id="273" r:id="rId10"/>
    <p:sldId id="271" r:id="rId11"/>
    <p:sldId id="270" r:id="rId12"/>
    <p:sldId id="275" r:id="rId13"/>
    <p:sldId id="279" r:id="rId14"/>
    <p:sldId id="280" r:id="rId15"/>
    <p:sldId id="281" r:id="rId16"/>
    <p:sldId id="282" r:id="rId17"/>
    <p:sldId id="278" r:id="rId18"/>
    <p:sldId id="283" r:id="rId19"/>
    <p:sldId id="284" r:id="rId20"/>
  </p:sldIdLst>
  <p:sldSz cx="12192000" cy="6858000"/>
  <p:notesSz cx="6858000" cy="9144000"/>
  <p:defaultTextStyle>
    <a:defPPr>
      <a:defRPr lang="en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262F"/>
    <a:srgbClr val="0060A1"/>
    <a:srgbClr val="007E43"/>
    <a:srgbClr val="39944C"/>
    <a:srgbClr val="731235"/>
    <a:srgbClr val="005484"/>
    <a:srgbClr val="3DA15A"/>
    <a:srgbClr val="0065A4"/>
    <a:srgbClr val="0056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84"/>
  </p:normalViewPr>
  <p:slideViewPr>
    <p:cSldViewPr snapToGrid="0" snapToObjects="1">
      <p:cViewPr varScale="1">
        <p:scale>
          <a:sx n="120" d="100"/>
          <a:sy n="120" d="100"/>
        </p:scale>
        <p:origin x="1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sk_forside_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8">
            <a:extLst>
              <a:ext uri="{FF2B5EF4-FFF2-40B4-BE49-F238E27FC236}">
                <a16:creationId xmlns:a16="http://schemas.microsoft.com/office/drawing/2014/main" id="{27C550D9-DF96-3F4F-861B-CA821659D52E}"/>
              </a:ext>
            </a:extLst>
          </p:cNvPr>
          <p:cNvSpPr/>
          <p:nvPr userDrawn="1"/>
        </p:nvSpPr>
        <p:spPr>
          <a:xfrm>
            <a:off x="0" y="1034205"/>
            <a:ext cx="11673525" cy="5823795"/>
          </a:xfrm>
          <a:prstGeom prst="rect">
            <a:avLst/>
          </a:prstGeom>
          <a:solidFill>
            <a:srgbClr val="3DA1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0">
            <a:extLst>
              <a:ext uri="{FF2B5EF4-FFF2-40B4-BE49-F238E27FC236}">
                <a16:creationId xmlns:a16="http://schemas.microsoft.com/office/drawing/2014/main" id="{39B012C1-1381-174E-A37A-1C9E1F793CEC}"/>
              </a:ext>
            </a:extLst>
          </p:cNvPr>
          <p:cNvSpPr/>
          <p:nvPr userDrawn="1"/>
        </p:nvSpPr>
        <p:spPr>
          <a:xfrm>
            <a:off x="11673525" y="1034205"/>
            <a:ext cx="518475" cy="5823795"/>
          </a:xfrm>
          <a:prstGeom prst="rect">
            <a:avLst/>
          </a:prstGeom>
          <a:solidFill>
            <a:srgbClr val="007E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B54FAC-7BD8-5F48-9CDF-739E48A64B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043915"/>
            <a:ext cx="7230955" cy="13757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4000" b="1" i="0" u="none" cap="all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pic>
        <p:nvPicPr>
          <p:cNvPr id="16" name="Billede 9">
            <a:extLst>
              <a:ext uri="{FF2B5EF4-FFF2-40B4-BE49-F238E27FC236}">
                <a16:creationId xmlns:a16="http://schemas.microsoft.com/office/drawing/2014/main" id="{4F3B635E-75D2-4A42-97F9-732DA4EE8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8618"/>
            <a:ext cx="2326551" cy="722308"/>
          </a:xfrm>
          <a:prstGeom prst="rect">
            <a:avLst/>
          </a:prstGeom>
        </p:spPr>
      </p:pic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8B767DB1-CEEA-0A45-8958-28CB53DB9A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rot="5400000">
            <a:off x="9156832" y="4198525"/>
            <a:ext cx="5567380" cy="21544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1200" b="1" cap="all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dato</a:t>
            </a:r>
          </a:p>
        </p:txBody>
      </p:sp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C64E4DEC-40D4-F44D-B8DA-BDEB24F026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16754" y="6060494"/>
            <a:ext cx="3346450" cy="1853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2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oplægholders</a:t>
            </a:r>
            <a:r>
              <a:rPr lang="da-DK" dirty="0"/>
              <a:t> navn</a:t>
            </a:r>
          </a:p>
        </p:txBody>
      </p:sp>
      <p:sp>
        <p:nvSpPr>
          <p:cNvPr id="20" name="Undertitel 2">
            <a:extLst>
              <a:ext uri="{FF2B5EF4-FFF2-40B4-BE49-F238E27FC236}">
                <a16:creationId xmlns:a16="http://schemas.microsoft.com/office/drawing/2014/main" id="{460C19D5-8F77-D344-B7D7-C0BBE8C6C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754305"/>
            <a:ext cx="7230955" cy="221940"/>
          </a:xfrm>
          <a:prstGeom prst="rect">
            <a:avLst/>
          </a:prstGeom>
        </p:spPr>
        <p:txBody>
          <a:bodyPr lIns="3600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="0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BDFD533-4D3F-9F52-672E-3C7F018D3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00" y="5248800"/>
            <a:ext cx="2995545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2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gativ_forside_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3D8FA5-3A08-8A42-9DB3-053BA4B9F36B}"/>
              </a:ext>
            </a:extLst>
          </p:cNvPr>
          <p:cNvSpPr/>
          <p:nvPr userDrawn="1"/>
        </p:nvSpPr>
        <p:spPr>
          <a:xfrm>
            <a:off x="-152400" y="1014310"/>
            <a:ext cx="12433300" cy="45719"/>
          </a:xfrm>
          <a:prstGeom prst="rect">
            <a:avLst/>
          </a:prstGeom>
          <a:solidFill>
            <a:srgbClr val="007E4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ABB54FAC-7BD8-5F48-9CDF-739E48A64B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043915"/>
            <a:ext cx="7230955" cy="137579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4000" b="1" i="0" u="none" cap="all">
                <a:solidFill>
                  <a:srgbClr val="3DA15A"/>
                </a:solidFill>
                <a:latin typeface="Verdana"/>
                <a:cs typeface="Verdana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pic>
        <p:nvPicPr>
          <p:cNvPr id="16" name="Billede 9">
            <a:extLst>
              <a:ext uri="{FF2B5EF4-FFF2-40B4-BE49-F238E27FC236}">
                <a16:creationId xmlns:a16="http://schemas.microsoft.com/office/drawing/2014/main" id="{4F3B635E-75D2-4A42-97F9-732DA4EE8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8618"/>
            <a:ext cx="2326551" cy="722308"/>
          </a:xfrm>
          <a:prstGeom prst="rect">
            <a:avLst/>
          </a:prstGeom>
        </p:spPr>
      </p:pic>
      <p:sp>
        <p:nvSpPr>
          <p:cNvPr id="19" name="Pladsholder til tekst 4">
            <a:extLst>
              <a:ext uri="{FF2B5EF4-FFF2-40B4-BE49-F238E27FC236}">
                <a16:creationId xmlns:a16="http://schemas.microsoft.com/office/drawing/2014/main" id="{C64E4DEC-40D4-F44D-B8DA-BDEB24F026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16754" y="6060494"/>
            <a:ext cx="3346450" cy="1853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200" b="0" baseline="0">
                <a:solidFill>
                  <a:srgbClr val="3DA1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oplægholders</a:t>
            </a:r>
            <a:r>
              <a:rPr lang="da-DK" dirty="0"/>
              <a:t> navn</a:t>
            </a:r>
          </a:p>
        </p:txBody>
      </p:sp>
      <p:sp>
        <p:nvSpPr>
          <p:cNvPr id="20" name="Undertitel 2">
            <a:extLst>
              <a:ext uri="{FF2B5EF4-FFF2-40B4-BE49-F238E27FC236}">
                <a16:creationId xmlns:a16="http://schemas.microsoft.com/office/drawing/2014/main" id="{460C19D5-8F77-D344-B7D7-C0BBE8C6C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1754305"/>
            <a:ext cx="7230955" cy="221940"/>
          </a:xfrm>
          <a:prstGeom prst="rect">
            <a:avLst/>
          </a:prstGeom>
        </p:spPr>
        <p:txBody>
          <a:bodyPr lIns="3600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="0" i="0">
                <a:solidFill>
                  <a:srgbClr val="3DA1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10" name="Rektangel 10">
            <a:extLst>
              <a:ext uri="{FF2B5EF4-FFF2-40B4-BE49-F238E27FC236}">
                <a16:creationId xmlns:a16="http://schemas.microsoft.com/office/drawing/2014/main" id="{FEBF013D-393C-3048-B6AA-841012F8B252}"/>
              </a:ext>
            </a:extLst>
          </p:cNvPr>
          <p:cNvSpPr/>
          <p:nvPr userDrawn="1"/>
        </p:nvSpPr>
        <p:spPr>
          <a:xfrm>
            <a:off x="11673525" y="1034205"/>
            <a:ext cx="518475" cy="5823795"/>
          </a:xfrm>
          <a:prstGeom prst="rect">
            <a:avLst/>
          </a:prstGeom>
          <a:solidFill>
            <a:srgbClr val="007E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8B767DB1-CEEA-0A45-8958-28CB53DB9AB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rot="5400000">
            <a:off x="9156832" y="4198525"/>
            <a:ext cx="5567380" cy="21544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1200" b="1" cap="all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dato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E89B0FB-F997-E924-8A61-66B7D098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7600" y="5248800"/>
            <a:ext cx="2995545" cy="10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724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_forside_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10">
            <a:extLst>
              <a:ext uri="{FF2B5EF4-FFF2-40B4-BE49-F238E27FC236}">
                <a16:creationId xmlns:a16="http://schemas.microsoft.com/office/drawing/2014/main" id="{90B15357-BCC4-1B44-AAEF-49A03BAB381F}"/>
              </a:ext>
            </a:extLst>
          </p:cNvPr>
          <p:cNvSpPr/>
          <p:nvPr userDrawn="1"/>
        </p:nvSpPr>
        <p:spPr>
          <a:xfrm>
            <a:off x="11673525" y="1034205"/>
            <a:ext cx="518475" cy="5823795"/>
          </a:xfrm>
          <a:prstGeom prst="rect">
            <a:avLst/>
          </a:prstGeom>
          <a:solidFill>
            <a:srgbClr val="1769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Pladsholder til billede 2">
            <a:extLst>
              <a:ext uri="{FF2B5EF4-FFF2-40B4-BE49-F238E27FC236}">
                <a16:creationId xmlns:a16="http://schemas.microsoft.com/office/drawing/2014/main" id="{3AAB7490-5AA3-264C-9081-595941B7BB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1034205"/>
            <a:ext cx="11673525" cy="374142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="1" baseline="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Indsæt foto</a:t>
            </a:r>
          </a:p>
        </p:txBody>
      </p:sp>
      <p:pic>
        <p:nvPicPr>
          <p:cNvPr id="25" name="Billede 14">
            <a:extLst>
              <a:ext uri="{FF2B5EF4-FFF2-40B4-BE49-F238E27FC236}">
                <a16:creationId xmlns:a16="http://schemas.microsoft.com/office/drawing/2014/main" id="{7F4B05D9-298F-6341-AEA1-80A372887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8618"/>
            <a:ext cx="2326551" cy="722308"/>
          </a:xfrm>
          <a:prstGeom prst="rect">
            <a:avLst/>
          </a:prstGeom>
        </p:spPr>
      </p:pic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005C06B2-30AE-BC4C-BC0C-51509851AB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 rot="5400000">
            <a:off x="9156832" y="4198525"/>
            <a:ext cx="5567380" cy="215444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>
            <a:lvl1pPr marL="0" indent="0">
              <a:buNone/>
              <a:defRPr sz="1200" b="1" cap="all">
                <a:solidFill>
                  <a:srgbClr val="FFFFFF"/>
                </a:solidFill>
                <a:latin typeface="Verdana"/>
                <a:cs typeface="Verdan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/>
              <a:t>KLIK FOR AT REDIGERE dato</a:t>
            </a:r>
          </a:p>
        </p:txBody>
      </p:sp>
      <p:sp>
        <p:nvSpPr>
          <p:cNvPr id="27" name="Pladsholder til tekst 4">
            <a:extLst>
              <a:ext uri="{FF2B5EF4-FFF2-40B4-BE49-F238E27FC236}">
                <a16:creationId xmlns:a16="http://schemas.microsoft.com/office/drawing/2014/main" id="{82C3AE08-5FEF-D747-BE0A-A727C83761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13468" y="4365291"/>
            <a:ext cx="4528984" cy="1853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buNone/>
              <a:defRPr sz="1200" b="0" baseline="0">
                <a:solidFill>
                  <a:srgbClr val="3DA1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a-DK" dirty="0"/>
              <a:t>Klik for at redigere </a:t>
            </a:r>
            <a:r>
              <a:rPr lang="da-DK" dirty="0" err="1"/>
              <a:t>oplægholders</a:t>
            </a:r>
            <a:r>
              <a:rPr lang="da-DK" dirty="0"/>
              <a:t> navn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A333BFC1-766E-FE41-AFEB-4B85CC9C9B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822" y="5483775"/>
            <a:ext cx="7230955" cy="1116917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80000"/>
              </a:lnSpc>
              <a:defRPr sz="4000" b="1" u="none" cap="all">
                <a:solidFill>
                  <a:srgbClr val="3DA15A"/>
                </a:solidFill>
                <a:latin typeface="Verdana"/>
                <a:cs typeface="Verdana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29" name="Undertitel 2">
            <a:extLst>
              <a:ext uri="{FF2B5EF4-FFF2-40B4-BE49-F238E27FC236}">
                <a16:creationId xmlns:a16="http://schemas.microsoft.com/office/drawing/2014/main" id="{70E6A094-138D-8746-BAEE-BA5D07DA4E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822" y="5176970"/>
            <a:ext cx="7230955" cy="181810"/>
          </a:xfrm>
          <a:prstGeom prst="rect">
            <a:avLst/>
          </a:prstGeom>
        </p:spPr>
        <p:txBody>
          <a:bodyPr lIns="36000" tIns="0" rIns="0" bIns="0">
            <a:normAutofit/>
          </a:bodyPr>
          <a:lstStyle>
            <a:lvl1pPr marL="0" indent="0" algn="l">
              <a:lnSpc>
                <a:spcPct val="90000"/>
              </a:lnSpc>
              <a:buNone/>
              <a:defRPr sz="1400" b="0" i="0">
                <a:solidFill>
                  <a:srgbClr val="3DA1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3636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takst_foto_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D3BCB1FA-EA45-664C-AEED-C25FAA939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406" y="1629319"/>
            <a:ext cx="3766751" cy="4624302"/>
          </a:xfrm>
          <a:prstGeom prst="rect">
            <a:avLst/>
          </a:prstGeom>
        </p:spPr>
        <p:txBody>
          <a:bodyPr tIns="0" bIns="0"/>
          <a:lstStyle>
            <a:lvl1pPr marL="285750" indent="-285750">
              <a:lnSpc>
                <a:spcPct val="100000"/>
              </a:lnSpc>
              <a:buFont typeface="Arial"/>
              <a:buChar char="•"/>
              <a:defRPr sz="1600" b="0" i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1AA142BF-823A-0746-BF3A-DB3C3A13B864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4492487" y="1629318"/>
            <a:ext cx="7429084" cy="4624302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000" baseline="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Indsæt foto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1D72EA1-F252-2943-9A5C-D4132066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06" y="569950"/>
            <a:ext cx="7007931" cy="92214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defRPr sz="3600" b="1" cap="all">
                <a:solidFill>
                  <a:srgbClr val="3DA15A"/>
                </a:solidFill>
                <a:latin typeface="Verdana"/>
                <a:cs typeface="Verdana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pic>
        <p:nvPicPr>
          <p:cNvPr id="12" name="Billede 4">
            <a:extLst>
              <a:ext uri="{FF2B5EF4-FFF2-40B4-BE49-F238E27FC236}">
                <a16:creationId xmlns:a16="http://schemas.microsoft.com/office/drawing/2014/main" id="{8D6E209A-0AF3-1D43-9A9D-CA6AE2290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69" y="316251"/>
            <a:ext cx="1216102" cy="3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9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_tekst_grø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D3BCB1FA-EA45-664C-AEED-C25FAA9397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406" y="1629319"/>
            <a:ext cx="8358629" cy="4624302"/>
          </a:xfrm>
          <a:prstGeom prst="rect">
            <a:avLst/>
          </a:prstGeom>
        </p:spPr>
        <p:txBody>
          <a:bodyPr tIns="0" bIns="0"/>
          <a:lstStyle>
            <a:lvl1pPr marL="285750" indent="-285750">
              <a:lnSpc>
                <a:spcPct val="100000"/>
              </a:lnSpc>
              <a:buFont typeface="Arial"/>
              <a:buChar char="•"/>
              <a:defRPr sz="1600" b="0" i="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1D72EA1-F252-2943-9A5C-D41320664E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406" y="569950"/>
            <a:ext cx="7007931" cy="92214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lnSpc>
                <a:spcPct val="80000"/>
              </a:lnSpc>
              <a:defRPr sz="3600" b="1" cap="all">
                <a:solidFill>
                  <a:srgbClr val="3DA15A"/>
                </a:solidFill>
                <a:latin typeface="Verdana"/>
                <a:cs typeface="Verdana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pic>
        <p:nvPicPr>
          <p:cNvPr id="12" name="Billede 4">
            <a:extLst>
              <a:ext uri="{FF2B5EF4-FFF2-40B4-BE49-F238E27FC236}">
                <a16:creationId xmlns:a16="http://schemas.microsoft.com/office/drawing/2014/main" id="{8D6E209A-0AF3-1D43-9A9D-CA6AE2290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469" y="316251"/>
            <a:ext cx="1216102" cy="3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76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03D0A-EB76-1442-9C1C-3494A3D0F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FEA3E-7C3A-8144-ABB9-18E3B58C3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19881-98D0-264A-B9F0-8C52C33E4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B3C7D63-BA8F-FA4A-9DDE-207F932DBA89}" type="datetimeFigureOut">
              <a:rPr lang="da-DK" smtClean="0"/>
              <a:pPr/>
              <a:t>26-02-2024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B12BE-6696-BF4F-8127-A0E062E58A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4C232-8239-F947-8A47-C4B4E0BC61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CC2E44-7A77-474F-85F0-D5AF0FACBF0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183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2" r:id="rId3"/>
    <p:sldLayoutId id="2147483655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st.dk/erhverv/rig-natur/naturindsatser/natura-2000/natura-2000-planlaegning-2022-2027" TargetMode="External"/><Relationship Id="rId2" Type="http://schemas.openxmlformats.org/officeDocument/2006/relationships/hyperlink" Target="mailto:natur@vordingborg.d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t.dk/erhverv/rig-natur/naturindsatser/natura-2000/natura-2000-planlaegning-2022-2027" TargetMode="External"/><Relationship Id="rId2" Type="http://schemas.openxmlformats.org/officeDocument/2006/relationships/hyperlink" Target="mailto:natur@vordingborg.dk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277D2AE-3775-BFD6-EEA5-9681967E60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043915"/>
            <a:ext cx="9689123" cy="1375792"/>
          </a:xfrm>
        </p:spPr>
        <p:txBody>
          <a:bodyPr>
            <a:normAutofit fontScale="90000"/>
          </a:bodyPr>
          <a:lstStyle/>
          <a:p>
            <a:r>
              <a:rPr lang="da-DK" dirty="0"/>
              <a:t>Natura 2000 </a:t>
            </a:r>
            <a:br>
              <a:rPr lang="da-DK" dirty="0"/>
            </a:br>
            <a:r>
              <a:rPr lang="da-DK" dirty="0"/>
              <a:t>handleplaner</a:t>
            </a:r>
            <a:br>
              <a:rPr lang="da-DK" dirty="0"/>
            </a:br>
            <a:r>
              <a:rPr lang="da-DK" dirty="0"/>
              <a:t> 2022-2027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ACBCEF77-C5D5-689D-5BFC-5734E51E4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Carsten Horup 26-02-2024</a:t>
            </a:r>
          </a:p>
          <a:p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12520A9-BC48-FED1-590F-B031B4A79C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E2026AA-8046-A22B-76AE-6CF325EA77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5561" y="1244295"/>
            <a:ext cx="4182385" cy="55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65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1916" y="492981"/>
            <a:ext cx="8653120" cy="5760640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Gennemførelse af indsats i forrige planperiode 2016-2021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80C4264-7749-8A6A-39F0-E56EDC071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15" y="771277"/>
            <a:ext cx="5081275" cy="41227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1975CD6-A60B-696E-64BE-64BDA1A1E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79" y="1722486"/>
            <a:ext cx="5070930" cy="436423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77D8C09-EFD1-FAF4-ECFE-C0477990C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788" y="4894027"/>
            <a:ext cx="4181191" cy="181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56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370" y="381663"/>
            <a:ext cx="8545665" cy="587195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Behov for indsatser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2F566D2-325A-F21F-94AB-A7236B76F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002" y="1031024"/>
            <a:ext cx="6153233" cy="457974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447F8433-051C-FE0D-F330-1E740D482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235" y="2347188"/>
            <a:ext cx="5512906" cy="16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1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92" y="596348"/>
            <a:ext cx="8418444" cy="56572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Fordeling af indsatser på myndighed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138192C-3769-7453-199D-D376B4AF9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31" y="833838"/>
            <a:ext cx="8832000" cy="2969526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8486042-C5B7-CFDA-B451-87F64BB49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1" y="3932175"/>
            <a:ext cx="8964915" cy="255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62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92" y="596348"/>
            <a:ext cx="8418444" cy="56572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Prioritering af indsatser: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867C27C-333B-651B-589B-2967AA0D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11" y="596348"/>
            <a:ext cx="6572613" cy="5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67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92" y="596348"/>
            <a:ext cx="8418444" cy="56572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Prioritering af indsatser: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867C27C-333B-651B-589B-2967AA0D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11" y="596348"/>
            <a:ext cx="6572613" cy="5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02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92" y="596348"/>
            <a:ext cx="8418444" cy="56572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Prioritering af indsatser: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867C27C-333B-651B-589B-2967AA0D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11" y="596348"/>
            <a:ext cx="6572613" cy="5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234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92" y="596348"/>
            <a:ext cx="8418444" cy="5657273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Prioritering af indsatser: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867C27C-333B-651B-589B-2967AA0D7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011" y="596348"/>
            <a:ext cx="6572613" cy="555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00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9FFBB7B-7C1D-2E9E-80C6-E87A13D60D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6592" y="747423"/>
            <a:ext cx="8418444" cy="550619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Plan for interessent-inddragelse og forventede initiativer: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3CC5577-9798-F5A3-8B40-B5EEAFC57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361" y="1080300"/>
            <a:ext cx="6162675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35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Høringsperiode: 3. marts til 28. april 2024.</a:t>
            </a:r>
          </a:p>
          <a:p>
            <a:r>
              <a:rPr lang="da-DK" dirty="0"/>
              <a:t>Høringssvar til </a:t>
            </a:r>
            <a:r>
              <a:rPr lang="da-DK" dirty="0">
                <a:hlinkClick r:id="rId2"/>
              </a:rPr>
              <a:t>natur@vordingborg.dk</a:t>
            </a:r>
            <a:r>
              <a:rPr lang="da-DK" dirty="0"/>
              <a:t> eller </a:t>
            </a:r>
            <a:r>
              <a:rPr lang="da-DK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https://mst.dk/erhverv/rig-natur/naturindsatser/natura-2000/natura-2000-planlaegning-2022-2027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for N171, N172 og N181</a:t>
            </a:r>
            <a:endParaRPr lang="da-DK" dirty="0"/>
          </a:p>
          <a:p>
            <a:r>
              <a:rPr lang="da-DK" dirty="0"/>
              <a:t>Herefter hvidbog, endelig politisk godkendelse, udsendelse af handleplaner senest 3. juli 2023</a:t>
            </a:r>
          </a:p>
          <a:p>
            <a:r>
              <a:rPr lang="da-DK" dirty="0"/>
              <a:t>Udkast til Natura 2000 handleplaner ses på Vordingborg Kommunes hjemmeside:</a:t>
            </a:r>
          </a:p>
          <a:p>
            <a:r>
              <a:rPr lang="da-DK" dirty="0"/>
              <a:t>https://www.vordingborg.dk/borger/miljo-og-natur/natur/natura-2000-handleplaner/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06" y="569950"/>
            <a:ext cx="7788123" cy="922149"/>
          </a:xfrm>
        </p:spPr>
        <p:txBody>
          <a:bodyPr>
            <a:normAutofit fontScale="90000"/>
          </a:bodyPr>
          <a:lstStyle/>
          <a:p>
            <a:r>
              <a:rPr lang="da-DK" dirty="0"/>
              <a:t>Proces og Høringsperiode</a:t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E855D1-BE35-2E8E-74CF-F12961DB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158" y="3889604"/>
            <a:ext cx="3675262" cy="26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19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 descr="Et billede, der indeholder udendørs, sky, græs, natur&#10;&#10;Automatisk genereret beskrivelse">
            <a:extLst>
              <a:ext uri="{FF2B5EF4-FFF2-40B4-BE49-F238E27FC236}">
                <a16:creationId xmlns:a16="http://schemas.microsoft.com/office/drawing/2014/main" id="{1564A264-CB03-C4DE-C9DF-53808FF8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8457911"/>
          </a:xfrm>
          <a:prstGeom prst="rect">
            <a:avLst/>
          </a:prstGeo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06" y="569950"/>
            <a:ext cx="7788123" cy="922149"/>
          </a:xfrm>
        </p:spPr>
        <p:txBody>
          <a:bodyPr>
            <a:normAutofit/>
          </a:bodyPr>
          <a:lstStyle/>
          <a:p>
            <a:r>
              <a:rPr lang="da-DK" dirty="0"/>
              <a:t>Tak og god læselyst!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068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2000" dirty="0"/>
              <a:t>Baggrund</a:t>
            </a:r>
          </a:p>
          <a:p>
            <a:r>
              <a:rPr lang="da-DK" sz="2000" dirty="0"/>
              <a:t>Kort om Natura 2000 planlægning</a:t>
            </a:r>
          </a:p>
          <a:p>
            <a:r>
              <a:rPr lang="da-DK" sz="2000" dirty="0"/>
              <a:t>Natura 2000 handleplaner – områder og involverede </a:t>
            </a:r>
            <a:br>
              <a:rPr lang="da-DK" sz="2000" dirty="0"/>
            </a:br>
            <a:r>
              <a:rPr lang="da-DK" sz="2000" dirty="0"/>
              <a:t>myndigheder</a:t>
            </a:r>
          </a:p>
          <a:p>
            <a:r>
              <a:rPr lang="da-DK" sz="2000" dirty="0"/>
              <a:t>Indhold i udkast til Natura 2000-handleplaner</a:t>
            </a:r>
          </a:p>
          <a:p>
            <a:r>
              <a:rPr lang="da-DK" sz="2000" dirty="0"/>
              <a:t>Proces og høringsperiode</a:t>
            </a:r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Oplæg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D0610BA-B8D2-FA57-B233-151B96EC5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539" y="1283543"/>
            <a:ext cx="5022118" cy="35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0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dirty="0"/>
              <a:t>Natura 2000-handleplaner for 3. planperiode 2022-2027 sendes nu i høring</a:t>
            </a:r>
          </a:p>
          <a:p>
            <a:r>
              <a:rPr lang="da-DK" dirty="0"/>
              <a:t>Høringsperiode: 3. marts til 28. april 2024.</a:t>
            </a:r>
          </a:p>
          <a:p>
            <a:r>
              <a:rPr lang="da-DK" dirty="0"/>
              <a:t>Høringssvar til </a:t>
            </a:r>
            <a:r>
              <a:rPr lang="da-DK" dirty="0">
                <a:hlinkClick r:id="rId2"/>
              </a:rPr>
              <a:t>natur@vordingborg.dk</a:t>
            </a:r>
            <a:r>
              <a:rPr lang="da-DK" dirty="0"/>
              <a:t> eller via </a:t>
            </a:r>
            <a:r>
              <a:rPr lang="da-DK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https://mst.dk/erhverv/rig-natur/naturindsatser/natura-2000/natura-2000-planlaegning-2022-2027</a:t>
            </a:r>
            <a:r>
              <a:rPr lang="da-DK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.</a:t>
            </a:r>
            <a:endParaRPr lang="da-DK" dirty="0"/>
          </a:p>
          <a:p>
            <a:r>
              <a:rPr lang="da-DK" dirty="0"/>
              <a:t>Udkast til Natura 2000 handleplaner ses på Vordingborg Kommunes hjemmeside:</a:t>
            </a:r>
          </a:p>
          <a:p>
            <a:r>
              <a:rPr lang="da-DK" dirty="0"/>
              <a:t>https://www.vordingborg.dk/borger/miljo-og-natur/natur/natura-2000-handleplaner/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EE855D1-BE35-2E8E-74CF-F12961DB75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680" y="3429000"/>
            <a:ext cx="4331617" cy="315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72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sz="2000" dirty="0"/>
              <a:t>Staten/Miljøstyrelsen overvåger og kortlægger naturtilstanden for arter og naturtyper i kommunens Natura 2000-områder – </a:t>
            </a:r>
            <a:r>
              <a:rPr lang="da-DK" sz="2000" b="1" dirty="0"/>
              <a:t>NOVANA-programmet.</a:t>
            </a:r>
          </a:p>
          <a:p>
            <a:r>
              <a:rPr lang="da-DK" sz="2000" dirty="0"/>
              <a:t>Staten/Miljøstyrelsen udarbejder og offentliggør resultaterne af overvågningen i en </a:t>
            </a:r>
            <a:r>
              <a:rPr lang="da-DK" sz="2000" b="1" dirty="0"/>
              <a:t>basis-analyse</a:t>
            </a:r>
            <a:r>
              <a:rPr lang="da-DK" sz="2000" dirty="0"/>
              <a:t> om arter og naturtypers tilstand.</a:t>
            </a:r>
          </a:p>
          <a:p>
            <a:r>
              <a:rPr lang="da-DK" sz="2000" dirty="0"/>
              <a:t>På baggrund af basisanalysen udarbejder Staten/Miljøstyrelsen </a:t>
            </a:r>
            <a:r>
              <a:rPr lang="da-DK" sz="2000" b="1" dirty="0"/>
              <a:t>Natura 2000-planer</a:t>
            </a:r>
            <a:r>
              <a:rPr lang="da-DK" sz="2000" dirty="0"/>
              <a:t>. Det sker hvert 6. år.</a:t>
            </a:r>
          </a:p>
          <a:p>
            <a:r>
              <a:rPr lang="da-DK" sz="2000" dirty="0"/>
              <a:t>Statens Natura 2000-plan for 2022-2027 blev udgivet 3. juli 2023.</a:t>
            </a:r>
          </a:p>
          <a:p>
            <a:r>
              <a:rPr lang="da-DK" sz="2000" dirty="0"/>
              <a:t>Kommunerne har derefter ét år til at udarbejde </a:t>
            </a:r>
            <a:r>
              <a:rPr lang="da-DK" sz="2000" b="1" dirty="0"/>
              <a:t>Natura 2000 handleplaner </a:t>
            </a:r>
            <a:r>
              <a:rPr lang="da-DK" sz="2000" dirty="0"/>
              <a:t>for hvert Natura 2000-område. </a:t>
            </a:r>
            <a:r>
              <a:rPr lang="da-DK" sz="2000" dirty="0" err="1"/>
              <a:t>D.v.s</a:t>
            </a:r>
            <a:r>
              <a:rPr lang="da-DK" sz="2000" dirty="0"/>
              <a:t>. senest 3. juli 2024.</a:t>
            </a:r>
          </a:p>
          <a:p>
            <a:endParaRPr lang="da-DK" sz="2000" dirty="0"/>
          </a:p>
          <a:p>
            <a:r>
              <a:rPr lang="da-DK" sz="2000" dirty="0"/>
              <a:t>Basisanalyser og Natura 2000 planer ses på www.mst.dk</a:t>
            </a:r>
          </a:p>
          <a:p>
            <a:endParaRPr lang="da-DK" sz="2000" dirty="0"/>
          </a:p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06" y="569950"/>
            <a:ext cx="10206925" cy="922149"/>
          </a:xfrm>
        </p:spPr>
        <p:txBody>
          <a:bodyPr>
            <a:normAutofit fontScale="90000"/>
          </a:bodyPr>
          <a:lstStyle/>
          <a:p>
            <a:r>
              <a:rPr lang="da-DK" dirty="0"/>
              <a:t>Kort om Natura 2000 planlægningen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974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a-DK" sz="1800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 N2000 områder og 7 handleplaner i Vordingborg Kommune</a:t>
            </a:r>
          </a:p>
          <a:p>
            <a:endParaRPr lang="da-DK" sz="18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dirty="0"/>
            </a:br>
            <a:r>
              <a:rPr lang="da-DK" dirty="0"/>
              <a:t>N2000 handleplaner – områder og involverede myndigheder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ADA38DB-7E60-7F9F-EE54-4EA860264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06" y="2041917"/>
            <a:ext cx="7882760" cy="463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31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6406" y="453224"/>
            <a:ext cx="9807754" cy="62815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Myndigheder:</a:t>
            </a:r>
          </a:p>
          <a:p>
            <a:pPr marL="0" indent="0">
              <a:buNone/>
            </a:pPr>
            <a:r>
              <a:rPr lang="da-DK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Kommunerne: </a:t>
            </a:r>
            <a:r>
              <a:rPr lang="da-DK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Handleplaner for lysåben natur og arter på ikke-fredskovspligtige arealer</a:t>
            </a:r>
          </a:p>
          <a:p>
            <a:pPr marL="0" indent="0">
              <a:buNone/>
            </a:pP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Miljøstyrelsen: 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Handleplaner for skov-bevoksede fredskovspligtige  N arealer (2022-2033)</a:t>
            </a:r>
          </a:p>
          <a:p>
            <a:pPr marL="0" indent="0">
              <a:buNone/>
            </a:pP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Naturstyrelsen laver indsatsplaner for egne arealer. Indsættes i endelige </a:t>
            </a:r>
            <a:r>
              <a:rPr lang="da-DK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handleplaner</a:t>
            </a:r>
          </a:p>
          <a:p>
            <a:pPr marL="0" indent="0">
              <a:buNone/>
            </a:pPr>
            <a:r>
              <a:rPr lang="da-DK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SAMLES I ÈN HANDLEPLAN</a:t>
            </a:r>
            <a:br>
              <a:rPr lang="da-DK" b="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lang="da-DK" b="1" dirty="0"/>
          </a:p>
          <a:p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N168: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Havet og kysten mellem Præstø Fjord og Grønsund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</a:p>
          <a:p>
            <a:pPr marL="0" indent="0">
              <a:buNone/>
            </a:pP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(Miljøstyrelsen, Næstved, Faxe, Guldborgsund og Vordingborg Kommune)</a:t>
            </a:r>
            <a:endParaRPr lang="da-DK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N169: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Havet og kysten mellem Karrebæk Fjord og Knudshoved Odde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  <a:endParaRPr lang="da-DK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(Miljøstyrelsen, Næstved og Vordingborg Kommune)</a:t>
            </a:r>
          </a:p>
          <a:p>
            <a:pPr marL="0" indent="0">
              <a:buNone/>
            </a:pPr>
            <a:b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N171: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Klinteskoven og Klinteskov Kalkgrund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(Miljøstyrelsen og Vordingborg Kommune)</a:t>
            </a:r>
          </a:p>
          <a:p>
            <a:pPr marL="0" indent="0">
              <a:buNone/>
            </a:pPr>
            <a:b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N172: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Lekkende Dyrehave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(Miljøstyrelsen og Vordingborg Kommune)</a:t>
            </a:r>
          </a:p>
          <a:p>
            <a:pPr marL="0" indent="0">
              <a:buNone/>
            </a:pPr>
            <a:b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N180: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Stege Nor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(Vordingborg Kommune)</a:t>
            </a:r>
          </a:p>
          <a:p>
            <a:pPr marL="0" indent="0">
              <a:buNone/>
            </a:pPr>
            <a:b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N181: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Oreby skov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(Miljøstyrelsen og Vordingborg Kommune)</a:t>
            </a:r>
          </a:p>
          <a:p>
            <a:pPr marL="0" indent="0">
              <a:buNone/>
            </a:pPr>
            <a:b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N183: ”</a:t>
            </a:r>
            <a:r>
              <a:rPr lang="da-DK" sz="16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Busemarke mose og Råby sø</a:t>
            </a:r>
            <a:r>
              <a:rPr lang="da-DK" sz="1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”. </a:t>
            </a:r>
            <a:r>
              <a:rPr lang="da-DK" sz="1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(Vordingborg Kommune)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888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CB091143-448A-C5A5-C6BC-B3938C59B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82" y="1423987"/>
            <a:ext cx="9725859" cy="4412270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B2FB2A88-A3BB-F8B4-2F1D-8711ACD15F49}"/>
              </a:ext>
            </a:extLst>
          </p:cNvPr>
          <p:cNvSpPr txBox="1"/>
          <p:nvPr/>
        </p:nvSpPr>
        <p:spPr>
          <a:xfrm>
            <a:off x="734082" y="423862"/>
            <a:ext cx="892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Arial" panose="020B0604020202020204" pitchFamily="34" charset="0"/>
                <a:cs typeface="Arial" panose="020B0604020202020204" pitchFamily="34" charset="0"/>
              </a:rPr>
              <a:t>Ny Natura 2000 indsats 2022 - 2027 </a:t>
            </a:r>
          </a:p>
        </p:txBody>
      </p:sp>
    </p:spTree>
    <p:extLst>
      <p:ext uri="{BB962C8B-B14F-4D97-AF65-F5344CB8AC3E}">
        <p14:creationId xmlns:p14="http://schemas.microsoft.com/office/powerpoint/2010/main" val="647421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119" y="696404"/>
            <a:ext cx="10662340" cy="5465192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effectLst/>
                <a:latin typeface="Arial" panose="020B0604020202020204" pitchFamily="34" charset="0"/>
                <a:ea typeface="ArialMT"/>
                <a:cs typeface="Times New Roman" panose="02020603050405020304" pitchFamily="18" charset="0"/>
              </a:rPr>
              <a:t>Dertil foreskriver Natura 2000-planerne et særligt fokus i de enkelte Natura 2000-områder.</a:t>
            </a:r>
            <a:r>
              <a:rPr lang="da-DK" sz="1800" kern="100" dirty="0">
                <a:latin typeface="Aptos" panose="020B0004020202020204" pitchFamily="34" charset="0"/>
                <a:ea typeface="ArialMT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Eksempel: </a:t>
            </a: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N168: ”</a:t>
            </a:r>
            <a:r>
              <a:rPr lang="da-DK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Havet og kysten mellem Præstø Fjord og Grønsund” </a:t>
            </a: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 der særligt fokus på: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Forbedring af levesteder for brushane, klyde og </a:t>
            </a:r>
            <a:r>
              <a:rPr lang="da-DK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havterne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Indsatser på </a:t>
            </a:r>
            <a:r>
              <a:rPr lang="da-DK" sz="18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hedearealer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Bekæmpelse af invasive arter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Udtagning af lavbundsjorde til gavn for en række arter, udledning af CO2 samt et renere vandmiljø.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område nr. N171: ”</a:t>
            </a:r>
            <a:r>
              <a:rPr lang="da-DK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Klinteskoven og Klinteskov Kalkgrund</a:t>
            </a:r>
            <a:r>
              <a:rPr lang="da-DK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er der særligt fokus på: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Sikre og udvide kalkoverdrev og tørt kalksandsoverdrev og skabe store sammenhængende naturområder via gennemførelse af LIFE ORCHIDS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da-DK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Skovnaturtype bevarende drift og pleje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95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34A2077D-6412-18BC-AF8B-18A641CFE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BD6DD5A-40C6-1F69-EAA7-6B4124F1A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Indhold i Natura 2000 handleplanerne</a:t>
            </a:r>
            <a:br>
              <a:rPr lang="da-DK" dirty="0"/>
            </a:br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664D324-3D3F-823C-DBA7-0AD28C94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1211251"/>
            <a:ext cx="9373008" cy="578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40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miljørådsmøde_26022024" id="{B7D88CB6-5685-4347-B93E-0C682993ABFF}" vid="{97A48F97-5B77-4058-8212-F3469C61C2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B776C6EF2D224EA6B92BAB92237F77" ma:contentTypeVersion="12" ma:contentTypeDescription="Opret et nyt dokument." ma:contentTypeScope="" ma:versionID="a4575d771dbd3bbdf47fe65ee95ef126">
  <xsd:schema xmlns:xsd="http://www.w3.org/2001/XMLSchema" xmlns:xs="http://www.w3.org/2001/XMLSchema" xmlns:p="http://schemas.microsoft.com/office/2006/metadata/properties" xmlns:ns2="e5154890-1fd0-40a1-88f6-ecbc6b36114e" targetNamespace="http://schemas.microsoft.com/office/2006/metadata/properties" ma:root="true" ma:fieldsID="97b1f82ace09cee11d1aea91bc7c93a7" ns2:_="">
    <xsd:import namespace="e5154890-1fd0-40a1-88f6-ecbc6b3611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154890-1fd0-40a1-88f6-ecbc6b3611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illedmærker" ma:readOnly="false" ma:fieldId="{5cf76f15-5ced-4ddc-b409-7134ff3c332f}" ma:taxonomyMulti="true" ma:sspId="108febd6-0a5e-4c61-8eef-62daee41b6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AE0B5A-3A11-412B-B0F9-967A5C1957EC}"/>
</file>

<file path=customXml/itemProps2.xml><?xml version="1.0" encoding="utf-8"?>
<ds:datastoreItem xmlns:ds="http://schemas.openxmlformats.org/officeDocument/2006/customXml" ds:itemID="{87B91DA3-BD98-49BF-B19C-F06D98459747}"/>
</file>

<file path=docProps/app.xml><?xml version="1.0" encoding="utf-8"?>
<Properties xmlns="http://schemas.openxmlformats.org/officeDocument/2006/extended-properties" xmlns:vt="http://schemas.openxmlformats.org/officeDocument/2006/docPropsVTypes">
  <Template>Powerpoint_miljørådsmøde_26022024</Template>
  <TotalTime>152</TotalTime>
  <Words>642</Words>
  <Application>Microsoft Office PowerPoint</Application>
  <PresentationFormat>Widescreen</PresentationFormat>
  <Paragraphs>70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Symbol</vt:lpstr>
      <vt:lpstr>Verdana</vt:lpstr>
      <vt:lpstr>Office-tema</vt:lpstr>
      <vt:lpstr>Natura 2000  handleplaner  2022-2027</vt:lpstr>
      <vt:lpstr>Oplæg</vt:lpstr>
      <vt:lpstr>baggrund </vt:lpstr>
      <vt:lpstr>Kort om Natura 2000 planlægningen </vt:lpstr>
      <vt:lpstr> N2000 handleplaner – områder og involverede myndigheder</vt:lpstr>
      <vt:lpstr>PowerPoint-præsentation</vt:lpstr>
      <vt:lpstr>PowerPoint-præsentation</vt:lpstr>
      <vt:lpstr>PowerPoint-præsentation</vt:lpstr>
      <vt:lpstr>Indhold i Natura 2000 handleplanerne 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Proces og Høringsperiode </vt:lpstr>
      <vt:lpstr>Tak og god læselyst!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 2000 handleplaner 2022-2026</dc:title>
  <dc:creator>Carsten Horup</dc:creator>
  <cp:lastModifiedBy>Carsten Horup</cp:lastModifiedBy>
  <cp:revision>4</cp:revision>
  <dcterms:created xsi:type="dcterms:W3CDTF">2024-02-26T10:54:23Z</dcterms:created>
  <dcterms:modified xsi:type="dcterms:W3CDTF">2024-02-26T13:38:51Z</dcterms:modified>
</cp:coreProperties>
</file>