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20"/>
  </p:notesMasterIdLst>
  <p:sldIdLst>
    <p:sldId id="398" r:id="rId5"/>
    <p:sldId id="366" r:id="rId6"/>
    <p:sldId id="260" r:id="rId7"/>
    <p:sldId id="388" r:id="rId8"/>
    <p:sldId id="386" r:id="rId9"/>
    <p:sldId id="301" r:id="rId10"/>
    <p:sldId id="304" r:id="rId11"/>
    <p:sldId id="353" r:id="rId12"/>
    <p:sldId id="371" r:id="rId13"/>
    <p:sldId id="350" r:id="rId14"/>
    <p:sldId id="418" r:id="rId15"/>
    <p:sldId id="390" r:id="rId16"/>
    <p:sldId id="378" r:id="rId17"/>
    <p:sldId id="401" r:id="rId18"/>
    <p:sldId id="369" r:id="rId19"/>
  </p:sldIdLst>
  <p:sldSz cx="9144000" cy="6858000" type="screen4x3"/>
  <p:notesSz cx="6797675" cy="9926638"/>
  <p:defaultTex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874">
          <p15:clr>
            <a:srgbClr val="A4A3A4"/>
          </p15:clr>
        </p15:guide>
        <p15:guide id="2" pos="54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9900"/>
    <a:srgbClr val="FFFFFF"/>
    <a:srgbClr val="0083A9"/>
    <a:srgbClr val="0F7A43"/>
    <a:srgbClr val="44A35D"/>
    <a:srgbClr val="006600"/>
    <a:srgbClr val="21314D"/>
    <a:srgbClr val="00C6D7"/>
    <a:srgbClr val="44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BEF6E-CF49-48AB-86A2-23CDBE703AA7}" v="1" dt="2024-02-26T14:54:41.49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38386" autoAdjust="0"/>
  </p:normalViewPr>
  <p:slideViewPr>
    <p:cSldViewPr snapToGrid="0">
      <p:cViewPr varScale="1">
        <p:scale>
          <a:sx n="21" d="100"/>
          <a:sy n="21" d="100"/>
        </p:scale>
        <p:origin x="2136" y="24"/>
      </p:cViewPr>
      <p:guideLst>
        <p:guide orient="horz" pos="3874"/>
        <p:guide pos="54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nille Sørensen" userId="614b3de4-71fc-4eff-b139-6594763d3d30" providerId="ADAL" clId="{D24B333C-400A-43B6-832A-62F22BD46C48}"/>
    <pc:docChg chg="undo custSel addSld delSld modSld sldOrd">
      <pc:chgData name="Pernille Sørensen" userId="614b3de4-71fc-4eff-b139-6594763d3d30" providerId="ADAL" clId="{D24B333C-400A-43B6-832A-62F22BD46C48}" dt="2024-02-25T09:04:54.191" v="1175" actId="47"/>
      <pc:docMkLst>
        <pc:docMk/>
      </pc:docMkLst>
      <pc:sldChg chg="modSp del mod">
        <pc:chgData name="Pernille Sørensen" userId="614b3de4-71fc-4eff-b139-6594763d3d30" providerId="ADAL" clId="{D24B333C-400A-43B6-832A-62F22BD46C48}" dt="2024-02-25T08:04:04.669" v="531" actId="47"/>
        <pc:sldMkLst>
          <pc:docMk/>
          <pc:sldMk cId="1277549171" sldId="256"/>
        </pc:sldMkLst>
        <pc:spChg chg="mod">
          <ac:chgData name="Pernille Sørensen" userId="614b3de4-71fc-4eff-b139-6594763d3d30" providerId="ADAL" clId="{D24B333C-400A-43B6-832A-62F22BD46C48}" dt="2024-02-25T07:41:18.393" v="98" actId="20577"/>
          <ac:spMkLst>
            <pc:docMk/>
            <pc:sldMk cId="1277549171" sldId="256"/>
            <ac:spMk id="4" creationId="{2EEF07B5-1C8C-863E-D9F8-9E5DFEF37C76}"/>
          </ac:spMkLst>
        </pc:spChg>
      </pc:sldChg>
      <pc:sldChg chg="modNotesTx">
        <pc:chgData name="Pernille Sørensen" userId="614b3de4-71fc-4eff-b139-6594763d3d30" providerId="ADAL" clId="{D24B333C-400A-43B6-832A-62F22BD46C48}" dt="2024-02-25T07:44:46.860" v="105"/>
        <pc:sldMkLst>
          <pc:docMk/>
          <pc:sldMk cId="969729050" sldId="260"/>
        </pc:sldMkLst>
      </pc:sldChg>
      <pc:sldChg chg="del">
        <pc:chgData name="Pernille Sørensen" userId="614b3de4-71fc-4eff-b139-6594763d3d30" providerId="ADAL" clId="{D24B333C-400A-43B6-832A-62F22BD46C48}" dt="2024-02-25T08:01:57.483" v="513" actId="47"/>
        <pc:sldMkLst>
          <pc:docMk/>
          <pc:sldMk cId="141298266" sldId="290"/>
        </pc:sldMkLst>
      </pc:sldChg>
      <pc:sldChg chg="add del">
        <pc:chgData name="Pernille Sørensen" userId="614b3de4-71fc-4eff-b139-6594763d3d30" providerId="ADAL" clId="{D24B333C-400A-43B6-832A-62F22BD46C48}" dt="2024-02-25T07:48:23.586" v="150" actId="47"/>
        <pc:sldMkLst>
          <pc:docMk/>
          <pc:sldMk cId="2816769766" sldId="304"/>
        </pc:sldMkLst>
      </pc:sldChg>
      <pc:sldChg chg="del">
        <pc:chgData name="Pernille Sørensen" userId="614b3de4-71fc-4eff-b139-6594763d3d30" providerId="ADAL" clId="{D24B333C-400A-43B6-832A-62F22BD46C48}" dt="2024-02-25T07:42:48.338" v="99" actId="47"/>
        <pc:sldMkLst>
          <pc:docMk/>
          <pc:sldMk cId="1203799734" sldId="329"/>
        </pc:sldMkLst>
      </pc:sldChg>
      <pc:sldChg chg="del">
        <pc:chgData name="Pernille Sørensen" userId="614b3de4-71fc-4eff-b139-6594763d3d30" providerId="ADAL" clId="{D24B333C-400A-43B6-832A-62F22BD46C48}" dt="2024-02-25T07:48:32.003" v="152" actId="47"/>
        <pc:sldMkLst>
          <pc:docMk/>
          <pc:sldMk cId="967148966" sldId="335"/>
        </pc:sldMkLst>
      </pc:sldChg>
      <pc:sldChg chg="del">
        <pc:chgData name="Pernille Sørensen" userId="614b3de4-71fc-4eff-b139-6594763d3d30" providerId="ADAL" clId="{D24B333C-400A-43B6-832A-62F22BD46C48}" dt="2024-02-25T07:48:40.826" v="154" actId="47"/>
        <pc:sldMkLst>
          <pc:docMk/>
          <pc:sldMk cId="573039755" sldId="356"/>
        </pc:sldMkLst>
      </pc:sldChg>
      <pc:sldChg chg="add del">
        <pc:chgData name="Pernille Sørensen" userId="614b3de4-71fc-4eff-b139-6594763d3d30" providerId="ADAL" clId="{D24B333C-400A-43B6-832A-62F22BD46C48}" dt="2024-02-25T07:48:30.127" v="151" actId="47"/>
        <pc:sldMkLst>
          <pc:docMk/>
          <pc:sldMk cId="2512375778" sldId="357"/>
        </pc:sldMkLst>
      </pc:sldChg>
      <pc:sldChg chg="modNotesTx">
        <pc:chgData name="Pernille Sørensen" userId="614b3de4-71fc-4eff-b139-6594763d3d30" providerId="ADAL" clId="{D24B333C-400A-43B6-832A-62F22BD46C48}" dt="2024-02-25T07:44:07.937" v="101"/>
        <pc:sldMkLst>
          <pc:docMk/>
          <pc:sldMk cId="4047482231" sldId="366"/>
        </pc:sldMkLst>
      </pc:sldChg>
      <pc:sldChg chg="ord">
        <pc:chgData name="Pernille Sørensen" userId="614b3de4-71fc-4eff-b139-6594763d3d30" providerId="ADAL" clId="{D24B333C-400A-43B6-832A-62F22BD46C48}" dt="2024-02-25T08:01:44.753" v="512"/>
        <pc:sldMkLst>
          <pc:docMk/>
          <pc:sldMk cId="531706486" sldId="369"/>
        </pc:sldMkLst>
      </pc:sldChg>
      <pc:sldChg chg="modSp mod modNotesTx">
        <pc:chgData name="Pernille Sørensen" userId="614b3de4-71fc-4eff-b139-6594763d3d30" providerId="ADAL" clId="{D24B333C-400A-43B6-832A-62F22BD46C48}" dt="2024-02-25T09:04:36.252" v="1174" actId="20577"/>
        <pc:sldMkLst>
          <pc:docMk/>
          <pc:sldMk cId="2176219707" sldId="378"/>
        </pc:sldMkLst>
        <pc:spChg chg="mod">
          <ac:chgData name="Pernille Sørensen" userId="614b3de4-71fc-4eff-b139-6594763d3d30" providerId="ADAL" clId="{D24B333C-400A-43B6-832A-62F22BD46C48}" dt="2024-02-25T09:04:36.252" v="1174" actId="20577"/>
          <ac:spMkLst>
            <pc:docMk/>
            <pc:sldMk cId="2176219707" sldId="378"/>
            <ac:spMk id="3" creationId="{3654EC80-CAA8-570D-DDC8-A3E99F14D61A}"/>
          </ac:spMkLst>
        </pc:spChg>
      </pc:sldChg>
      <pc:sldChg chg="del">
        <pc:chgData name="Pernille Sørensen" userId="614b3de4-71fc-4eff-b139-6594763d3d30" providerId="ADAL" clId="{D24B333C-400A-43B6-832A-62F22BD46C48}" dt="2024-02-25T09:04:54.191" v="1175" actId="47"/>
        <pc:sldMkLst>
          <pc:docMk/>
          <pc:sldMk cId="4065163806" sldId="383"/>
        </pc:sldMkLst>
      </pc:sldChg>
      <pc:sldChg chg="modNotesTx">
        <pc:chgData name="Pernille Sørensen" userId="614b3de4-71fc-4eff-b139-6594763d3d30" providerId="ADAL" clId="{D24B333C-400A-43B6-832A-62F22BD46C48}" dt="2024-02-25T07:46:58.229" v="146" actId="20577"/>
        <pc:sldMkLst>
          <pc:docMk/>
          <pc:sldMk cId="571339202" sldId="388"/>
        </pc:sldMkLst>
      </pc:sldChg>
      <pc:sldChg chg="modSp mod modNotesTx">
        <pc:chgData name="Pernille Sørensen" userId="614b3de4-71fc-4eff-b139-6594763d3d30" providerId="ADAL" clId="{D24B333C-400A-43B6-832A-62F22BD46C48}" dt="2024-02-25T09:02:28.312" v="1172" actId="20577"/>
        <pc:sldMkLst>
          <pc:docMk/>
          <pc:sldMk cId="152097624" sldId="390"/>
        </pc:sldMkLst>
        <pc:spChg chg="mod">
          <ac:chgData name="Pernille Sørensen" userId="614b3de4-71fc-4eff-b139-6594763d3d30" providerId="ADAL" clId="{D24B333C-400A-43B6-832A-62F22BD46C48}" dt="2024-02-25T09:02:28.312" v="1172" actId="20577"/>
          <ac:spMkLst>
            <pc:docMk/>
            <pc:sldMk cId="152097624" sldId="390"/>
            <ac:spMk id="2" creationId="{7DD06224-3910-BED5-D4A8-D04950577513}"/>
          </ac:spMkLst>
        </pc:spChg>
        <pc:spChg chg="mod">
          <ac:chgData name="Pernille Sørensen" userId="614b3de4-71fc-4eff-b139-6594763d3d30" providerId="ADAL" clId="{D24B333C-400A-43B6-832A-62F22BD46C48}" dt="2024-02-25T08:59:42.716" v="1091" actId="6549"/>
          <ac:spMkLst>
            <pc:docMk/>
            <pc:sldMk cId="152097624" sldId="390"/>
            <ac:spMk id="3" creationId="{632CF697-CF42-0810-5318-0CFA3CEF75B7}"/>
          </ac:spMkLst>
        </pc:spChg>
      </pc:sldChg>
      <pc:sldChg chg="del">
        <pc:chgData name="Pernille Sørensen" userId="614b3de4-71fc-4eff-b139-6594763d3d30" providerId="ADAL" clId="{D24B333C-400A-43B6-832A-62F22BD46C48}" dt="2024-02-25T08:00:17.224" v="509" actId="47"/>
        <pc:sldMkLst>
          <pc:docMk/>
          <pc:sldMk cId="3139450812" sldId="391"/>
        </pc:sldMkLst>
      </pc:sldChg>
      <pc:sldChg chg="del">
        <pc:chgData name="Pernille Sørensen" userId="614b3de4-71fc-4eff-b139-6594763d3d30" providerId="ADAL" clId="{D24B333C-400A-43B6-832A-62F22BD46C48}" dt="2024-02-25T07:45:02.564" v="106" actId="47"/>
        <pc:sldMkLst>
          <pc:docMk/>
          <pc:sldMk cId="944283807" sldId="397"/>
        </pc:sldMkLst>
      </pc:sldChg>
      <pc:sldChg chg="modSp mod ord">
        <pc:chgData name="Pernille Sørensen" userId="614b3de4-71fc-4eff-b139-6594763d3d30" providerId="ADAL" clId="{D24B333C-400A-43B6-832A-62F22BD46C48}" dt="2024-02-25T08:03:50.079" v="530" actId="20577"/>
        <pc:sldMkLst>
          <pc:docMk/>
          <pc:sldMk cId="3940917278" sldId="398"/>
        </pc:sldMkLst>
        <pc:spChg chg="mod">
          <ac:chgData name="Pernille Sørensen" userId="614b3de4-71fc-4eff-b139-6594763d3d30" providerId="ADAL" clId="{D24B333C-400A-43B6-832A-62F22BD46C48}" dt="2024-02-25T08:03:50.079" v="530" actId="20577"/>
          <ac:spMkLst>
            <pc:docMk/>
            <pc:sldMk cId="3940917278" sldId="398"/>
            <ac:spMk id="4" creationId="{02AE9069-516D-2A77-0992-206534FEE408}"/>
          </ac:spMkLst>
        </pc:spChg>
      </pc:sldChg>
      <pc:sldChg chg="del">
        <pc:chgData name="Pernille Sørensen" userId="614b3de4-71fc-4eff-b139-6594763d3d30" providerId="ADAL" clId="{D24B333C-400A-43B6-832A-62F22BD46C48}" dt="2024-02-25T07:59:10.353" v="453" actId="47"/>
        <pc:sldMkLst>
          <pc:docMk/>
          <pc:sldMk cId="1211362636" sldId="399"/>
        </pc:sldMkLst>
      </pc:sldChg>
      <pc:sldChg chg="del">
        <pc:chgData name="Pernille Sørensen" userId="614b3de4-71fc-4eff-b139-6594763d3d30" providerId="ADAL" clId="{D24B333C-400A-43B6-832A-62F22BD46C48}" dt="2024-02-25T08:00:42.036" v="510" actId="47"/>
        <pc:sldMkLst>
          <pc:docMk/>
          <pc:sldMk cId="4129157761" sldId="400"/>
        </pc:sldMkLst>
      </pc:sldChg>
      <pc:sldChg chg="del">
        <pc:chgData name="Pernille Sørensen" userId="614b3de4-71fc-4eff-b139-6594763d3d30" providerId="ADAL" clId="{D24B333C-400A-43B6-832A-62F22BD46C48}" dt="2024-02-25T07:48:33.997" v="153" actId="47"/>
        <pc:sldMkLst>
          <pc:docMk/>
          <pc:sldMk cId="2160012760" sldId="402"/>
        </pc:sldMkLst>
      </pc:sldChg>
    </pc:docChg>
  </pc:docChgLst>
  <pc:docChgLst>
    <pc:chgData name="Pernille Sørensen" userId="614b3de4-71fc-4eff-b139-6594763d3d30" providerId="ADAL" clId="{FB4BEF6E-CF49-48AB-86A2-23CDBE703AA7}"/>
    <pc:docChg chg="custSel addSld delSld modSld">
      <pc:chgData name="Pernille Sørensen" userId="614b3de4-71fc-4eff-b139-6594763d3d30" providerId="ADAL" clId="{FB4BEF6E-CF49-48AB-86A2-23CDBE703AA7}" dt="2024-02-26T15:25:13.316" v="2978" actId="6549"/>
      <pc:docMkLst>
        <pc:docMk/>
      </pc:docMkLst>
      <pc:sldChg chg="modNotesTx">
        <pc:chgData name="Pernille Sørensen" userId="614b3de4-71fc-4eff-b139-6594763d3d30" providerId="ADAL" clId="{FB4BEF6E-CF49-48AB-86A2-23CDBE703AA7}" dt="2024-02-26T15:17:17.615" v="2797" actId="20577"/>
        <pc:sldMkLst>
          <pc:docMk/>
          <pc:sldMk cId="969729050" sldId="260"/>
        </pc:sldMkLst>
      </pc:sldChg>
      <pc:sldChg chg="modNotesTx">
        <pc:chgData name="Pernille Sørensen" userId="614b3de4-71fc-4eff-b139-6594763d3d30" providerId="ADAL" clId="{FB4BEF6E-CF49-48AB-86A2-23CDBE703AA7}" dt="2024-02-26T15:19:18.486" v="2799" actId="6549"/>
        <pc:sldMkLst>
          <pc:docMk/>
          <pc:sldMk cId="725837509" sldId="301"/>
        </pc:sldMkLst>
      </pc:sldChg>
      <pc:sldChg chg="modNotesTx">
        <pc:chgData name="Pernille Sørensen" userId="614b3de4-71fc-4eff-b139-6594763d3d30" providerId="ADAL" clId="{FB4BEF6E-CF49-48AB-86A2-23CDBE703AA7}" dt="2024-02-26T15:20:27.084" v="2853" actId="6549"/>
        <pc:sldMkLst>
          <pc:docMk/>
          <pc:sldMk cId="2816769766" sldId="304"/>
        </pc:sldMkLst>
      </pc:sldChg>
      <pc:sldChg chg="del">
        <pc:chgData name="Pernille Sørensen" userId="614b3de4-71fc-4eff-b139-6594763d3d30" providerId="ADAL" clId="{FB4BEF6E-CF49-48AB-86A2-23CDBE703AA7}" dt="2024-02-26T15:14:39.230" v="2748" actId="47"/>
        <pc:sldMkLst>
          <pc:docMk/>
          <pc:sldMk cId="1703485331" sldId="336"/>
        </pc:sldMkLst>
      </pc:sldChg>
      <pc:sldChg chg="modNotesTx">
        <pc:chgData name="Pernille Sørensen" userId="614b3de4-71fc-4eff-b139-6594763d3d30" providerId="ADAL" clId="{FB4BEF6E-CF49-48AB-86A2-23CDBE703AA7}" dt="2024-02-26T15:22:55.135" v="2975" actId="20577"/>
        <pc:sldMkLst>
          <pc:docMk/>
          <pc:sldMk cId="3956482967" sldId="350"/>
        </pc:sldMkLst>
      </pc:sldChg>
      <pc:sldChg chg="modNotesTx">
        <pc:chgData name="Pernille Sørensen" userId="614b3de4-71fc-4eff-b139-6594763d3d30" providerId="ADAL" clId="{FB4BEF6E-CF49-48AB-86A2-23CDBE703AA7}" dt="2024-02-26T14:47:41.276" v="1567" actId="20577"/>
        <pc:sldMkLst>
          <pc:docMk/>
          <pc:sldMk cId="2520778777" sldId="353"/>
        </pc:sldMkLst>
      </pc:sldChg>
      <pc:sldChg chg="modNotesTx">
        <pc:chgData name="Pernille Sørensen" userId="614b3de4-71fc-4eff-b139-6594763d3d30" providerId="ADAL" clId="{FB4BEF6E-CF49-48AB-86A2-23CDBE703AA7}" dt="2024-02-26T15:16:25.097" v="2763" actId="20577"/>
        <pc:sldMkLst>
          <pc:docMk/>
          <pc:sldMk cId="4047482231" sldId="366"/>
        </pc:sldMkLst>
      </pc:sldChg>
      <pc:sldChg chg="modNotesTx">
        <pc:chgData name="Pernille Sørensen" userId="614b3de4-71fc-4eff-b139-6594763d3d30" providerId="ADAL" clId="{FB4BEF6E-CF49-48AB-86A2-23CDBE703AA7}" dt="2024-02-26T15:25:04.536" v="2977" actId="6549"/>
        <pc:sldMkLst>
          <pc:docMk/>
          <pc:sldMk cId="531706486" sldId="369"/>
        </pc:sldMkLst>
      </pc:sldChg>
      <pc:sldChg chg="modNotesTx">
        <pc:chgData name="Pernille Sørensen" userId="614b3de4-71fc-4eff-b139-6594763d3d30" providerId="ADAL" clId="{FB4BEF6E-CF49-48AB-86A2-23CDBE703AA7}" dt="2024-02-26T15:21:52.277" v="2865" actId="20577"/>
        <pc:sldMkLst>
          <pc:docMk/>
          <pc:sldMk cId="464627490" sldId="371"/>
        </pc:sldMkLst>
      </pc:sldChg>
      <pc:sldChg chg="modNotesTx">
        <pc:chgData name="Pernille Sørensen" userId="614b3de4-71fc-4eff-b139-6594763d3d30" providerId="ADAL" clId="{FB4BEF6E-CF49-48AB-86A2-23CDBE703AA7}" dt="2024-02-26T14:34:00.040" v="1018" actId="20577"/>
        <pc:sldMkLst>
          <pc:docMk/>
          <pc:sldMk cId="2672796736" sldId="386"/>
        </pc:sldMkLst>
      </pc:sldChg>
      <pc:sldChg chg="modNotesTx">
        <pc:chgData name="Pernille Sørensen" userId="614b3de4-71fc-4eff-b139-6594763d3d30" providerId="ADAL" clId="{FB4BEF6E-CF49-48AB-86A2-23CDBE703AA7}" dt="2024-02-26T14:32:57.165" v="987" actId="113"/>
        <pc:sldMkLst>
          <pc:docMk/>
          <pc:sldMk cId="571339202" sldId="388"/>
        </pc:sldMkLst>
      </pc:sldChg>
      <pc:sldChg chg="modNotesTx">
        <pc:chgData name="Pernille Sørensen" userId="614b3de4-71fc-4eff-b139-6594763d3d30" providerId="ADAL" clId="{FB4BEF6E-CF49-48AB-86A2-23CDBE703AA7}" dt="2024-02-26T15:02:48.397" v="2145" actId="6549"/>
        <pc:sldMkLst>
          <pc:docMk/>
          <pc:sldMk cId="152097624" sldId="390"/>
        </pc:sldMkLst>
      </pc:sldChg>
      <pc:sldChg chg="del">
        <pc:chgData name="Pernille Sørensen" userId="614b3de4-71fc-4eff-b139-6594763d3d30" providerId="ADAL" clId="{FB4BEF6E-CF49-48AB-86A2-23CDBE703AA7}" dt="2024-02-26T15:24:55.770" v="2976" actId="47"/>
        <pc:sldMkLst>
          <pc:docMk/>
          <pc:sldMk cId="3265807290" sldId="396"/>
        </pc:sldMkLst>
      </pc:sldChg>
      <pc:sldChg chg="modNotesTx">
        <pc:chgData name="Pernille Sørensen" userId="614b3de4-71fc-4eff-b139-6594763d3d30" providerId="ADAL" clId="{FB4BEF6E-CF49-48AB-86A2-23CDBE703AA7}" dt="2024-02-26T15:25:13.316" v="2978" actId="6549"/>
        <pc:sldMkLst>
          <pc:docMk/>
          <pc:sldMk cId="3940917278" sldId="398"/>
        </pc:sldMkLst>
      </pc:sldChg>
      <pc:sldChg chg="modNotesTx">
        <pc:chgData name="Pernille Sørensen" userId="614b3de4-71fc-4eff-b139-6594763d3d30" providerId="ADAL" clId="{FB4BEF6E-CF49-48AB-86A2-23CDBE703AA7}" dt="2024-02-26T15:14:27.696" v="2747" actId="20577"/>
        <pc:sldMkLst>
          <pc:docMk/>
          <pc:sldMk cId="2980854115" sldId="401"/>
        </pc:sldMkLst>
      </pc:sldChg>
      <pc:sldChg chg="add modNotesTx">
        <pc:chgData name="Pernille Sørensen" userId="614b3de4-71fc-4eff-b139-6594763d3d30" providerId="ADAL" clId="{FB4BEF6E-CF49-48AB-86A2-23CDBE703AA7}" dt="2024-02-26T15:01:00.777" v="2140" actId="6549"/>
        <pc:sldMkLst>
          <pc:docMk/>
          <pc:sldMk cId="2790511252" sldId="4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A18FCC4-DCC1-4D16-B25F-F2C573B0DCB6}" type="datetimeFigureOut">
              <a:t>26-02-2024</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C3FA93E-C390-4370-B925-77596596F81F}" type="slidenum">
              <a:t>‹nr.›</a:t>
            </a:fld>
            <a:endParaRPr lang="en-US"/>
          </a:p>
        </p:txBody>
      </p:sp>
    </p:spTree>
    <p:extLst>
      <p:ext uri="{BB962C8B-B14F-4D97-AF65-F5344CB8AC3E}">
        <p14:creationId xmlns:p14="http://schemas.microsoft.com/office/powerpoint/2010/main" val="299315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Varmere</a:t>
            </a:r>
          </a:p>
          <a:p>
            <a:r>
              <a:rPr lang="da-DK" dirty="0"/>
              <a:t>Voldsommere</a:t>
            </a:r>
          </a:p>
          <a:p>
            <a:r>
              <a:rPr lang="da-DK" dirty="0"/>
              <a:t>Vådere</a:t>
            </a:r>
          </a:p>
          <a:p>
            <a:r>
              <a:rPr lang="da-DK" dirty="0"/>
              <a:t>Varmen genererer mere energi =&gt; voldsommere vejr, varmen smelter iskapperne</a:t>
            </a:r>
          </a:p>
        </p:txBody>
      </p:sp>
      <p:sp>
        <p:nvSpPr>
          <p:cNvPr id="4" name="Pladsholder til slidenummer 3"/>
          <p:cNvSpPr>
            <a:spLocks noGrp="1"/>
          </p:cNvSpPr>
          <p:nvPr>
            <p:ph type="sldNum" sz="quarter" idx="5"/>
          </p:nvPr>
        </p:nvSpPr>
        <p:spPr/>
        <p:txBody>
          <a:bodyPr/>
          <a:lstStyle/>
          <a:p>
            <a:fld id="{BC3FA93E-C390-4370-B925-77596596F81F}" type="slidenum">
              <a:rPr lang="da-DK" smtClean="0"/>
              <a:t>1</a:t>
            </a:fld>
            <a:endParaRPr lang="da-DK"/>
          </a:p>
        </p:txBody>
      </p:sp>
    </p:spTree>
    <p:extLst>
      <p:ext uri="{BB962C8B-B14F-4D97-AF65-F5344CB8AC3E}">
        <p14:creationId xmlns:p14="http://schemas.microsoft.com/office/powerpoint/2010/main" val="844793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cs typeface="Calibri"/>
              </a:rPr>
              <a:t>Busemarke</a:t>
            </a:r>
            <a:r>
              <a:rPr lang="en-US" b="1" dirty="0">
                <a:cs typeface="Calibri"/>
              </a:rPr>
              <a:t> </a:t>
            </a:r>
            <a:r>
              <a:rPr lang="en-US" b="1" dirty="0" err="1">
                <a:cs typeface="Calibri"/>
              </a:rPr>
              <a:t>mose</a:t>
            </a:r>
            <a:r>
              <a:rPr lang="en-US" b="1" dirty="0">
                <a:cs typeface="Calibri"/>
              </a:rPr>
              <a:t> er et </a:t>
            </a:r>
            <a:r>
              <a:rPr lang="en-US" b="1" dirty="0" err="1">
                <a:cs typeface="Calibri"/>
              </a:rPr>
              <a:t>eksempel</a:t>
            </a:r>
            <a:r>
              <a:rPr lang="en-US" b="1" dirty="0">
                <a:cs typeface="Calibri"/>
              </a:rPr>
              <a:t> </a:t>
            </a:r>
            <a:r>
              <a:rPr lang="en-US" b="1" dirty="0" err="1">
                <a:cs typeface="Calibri"/>
              </a:rPr>
              <a:t>på</a:t>
            </a:r>
            <a:r>
              <a:rPr lang="en-US" b="1" dirty="0">
                <a:cs typeface="Calibri"/>
              </a:rPr>
              <a:t> </a:t>
            </a:r>
            <a:r>
              <a:rPr lang="en-US" b="1" dirty="0" err="1">
                <a:cs typeface="Calibri"/>
              </a:rPr>
              <a:t>overvejelser</a:t>
            </a:r>
            <a:r>
              <a:rPr lang="en-US" b="1" dirty="0">
                <a:cs typeface="Calibri"/>
              </a:rPr>
              <a:t> om vi </a:t>
            </a:r>
            <a:r>
              <a:rPr lang="en-US" b="1" dirty="0" err="1">
                <a:cs typeface="Calibri"/>
              </a:rPr>
              <a:t>skal</a:t>
            </a:r>
            <a:r>
              <a:rPr lang="en-US" b="1" dirty="0">
                <a:cs typeface="Calibri"/>
              </a:rPr>
              <a:t> </a:t>
            </a:r>
            <a:r>
              <a:rPr lang="en-US" b="1" dirty="0" err="1">
                <a:cs typeface="Calibri"/>
              </a:rPr>
              <a:t>beskytte</a:t>
            </a:r>
            <a:r>
              <a:rPr lang="en-US" b="1" dirty="0">
                <a:cs typeface="Calibri"/>
              </a:rPr>
              <a:t> </a:t>
            </a:r>
            <a:r>
              <a:rPr lang="en-US" b="1" dirty="0" err="1">
                <a:cs typeface="Calibri"/>
              </a:rPr>
              <a:t>natur</a:t>
            </a:r>
            <a:r>
              <a:rPr lang="en-US" b="1" dirty="0">
                <a:cs typeface="Calibri"/>
              </a:rPr>
              <a:t> mod </a:t>
            </a:r>
            <a:r>
              <a:rPr lang="en-US" b="1" dirty="0" err="1">
                <a:cs typeface="Calibri"/>
              </a:rPr>
              <a:t>natur</a:t>
            </a:r>
            <a:r>
              <a:rPr lang="en-US" b="1" dirty="0">
                <a:cs typeface="Calibri"/>
              </a:rPr>
              <a:t> </a:t>
            </a:r>
          </a:p>
          <a:p>
            <a:endParaRPr lang="en-US" dirty="0">
              <a:cs typeface="Calibri"/>
            </a:endParaRPr>
          </a:p>
          <a:p>
            <a:r>
              <a:rPr lang="da-DK" dirty="0"/>
              <a:t>Busemarke mose er udpeget som Natura 2000-område </a:t>
            </a:r>
            <a:r>
              <a:rPr lang="da-DK" dirty="0" err="1"/>
              <a:t>pga</a:t>
            </a:r>
            <a:r>
              <a:rPr lang="da-DK" dirty="0"/>
              <a:t> ferske naturtyper og arter som f.eks. orkidéer, der ikke tåler oversvømmelser med saltvand. Denne natur kan ikke flytte sig og vil gå tabt hvis den ikke sikres hvor den er –  - f.eks. ved genopbygning af dige. </a:t>
            </a:r>
            <a:r>
              <a:rPr lang="da-DK" dirty="0" err="1"/>
              <a:t>Dvs</a:t>
            </a:r>
            <a:r>
              <a:rPr lang="da-DK" dirty="0"/>
              <a:t> indsats der arbejder mod naturen.  Eller vi beskytter natur mod natur </a:t>
            </a:r>
            <a:endParaRPr lang="en-US" dirty="0"/>
          </a:p>
        </p:txBody>
      </p:sp>
      <p:sp>
        <p:nvSpPr>
          <p:cNvPr id="4" name="Slide Number Placeholder 3"/>
          <p:cNvSpPr>
            <a:spLocks noGrp="1"/>
          </p:cNvSpPr>
          <p:nvPr>
            <p:ph type="sldNum" sz="quarter" idx="5"/>
          </p:nvPr>
        </p:nvSpPr>
        <p:spPr/>
        <p:txBody>
          <a:bodyPr/>
          <a:lstStyle/>
          <a:p>
            <a:fld id="{BC3FA93E-C390-4370-B925-77596596F81F}" type="slidenum">
              <a:rPr lang="en-US"/>
              <a:t>10</a:t>
            </a:fld>
            <a:endParaRPr lang="en-US"/>
          </a:p>
        </p:txBody>
      </p:sp>
    </p:spTree>
    <p:extLst>
      <p:ext uri="{BB962C8B-B14F-4D97-AF65-F5344CB8AC3E}">
        <p14:creationId xmlns:p14="http://schemas.microsoft.com/office/powerpoint/2010/main" val="374912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andet eksempel er Oddermosen </a:t>
            </a:r>
          </a:p>
          <a:p>
            <a:endParaRPr lang="da-DK" dirty="0"/>
          </a:p>
          <a:p>
            <a:r>
              <a:rPr lang="da-DK" dirty="0"/>
              <a:t>Dige/vej langs Oddermose forsvandt under stormen.</a:t>
            </a:r>
          </a:p>
          <a:p>
            <a:r>
              <a:rPr lang="da-DK" dirty="0"/>
              <a:t>Diget er et ældre dige, der opbygget og vedligehold løbende. Diget er fra før 1988, hvor der ikke var krav om tilladelse, og er ikke opbygget kystteknisk korrekt i forhold til nugældende anbefalinger.</a:t>
            </a:r>
          </a:p>
          <a:p>
            <a:endParaRPr lang="da-DK" dirty="0"/>
          </a:p>
          <a:p>
            <a:r>
              <a:rPr lang="da-DK" dirty="0"/>
              <a:t>Fremfor at genopbygge hele strækningen, arbejder grundejerforeningen på at undersøge muligheder for at søge om etablering af et kortere kystdige, kombineret med et landdige til afskærmning af sommerhusområdet. </a:t>
            </a:r>
          </a:p>
          <a:p>
            <a:endParaRPr lang="da-DK" dirty="0"/>
          </a:p>
          <a:p>
            <a:r>
              <a:rPr lang="da-DK" dirty="0"/>
              <a:t>For det øvrige område, har kommunen efter dialog med lodsejerne, søgt, og fået tilsagn til </a:t>
            </a:r>
            <a:r>
              <a:rPr lang="da-DK" dirty="0" err="1"/>
              <a:t>til</a:t>
            </a:r>
            <a:r>
              <a:rPr lang="da-DK" dirty="0"/>
              <a:t> forundersøgelse af det øvrige område med henblik på etablering af et lavbundsvådområde</a:t>
            </a:r>
          </a:p>
          <a:p>
            <a:endParaRPr lang="da-DK" dirty="0"/>
          </a:p>
          <a:p>
            <a:r>
              <a:rPr lang="da-DK" dirty="0"/>
              <a:t>Så her lader vi naturen kommer til og samtidig skaber vådområdet synergi til klimaindsatsen og kvælstofindsatsen.  </a:t>
            </a:r>
          </a:p>
        </p:txBody>
      </p:sp>
      <p:sp>
        <p:nvSpPr>
          <p:cNvPr id="4" name="Pladsholder til slidenummer 3"/>
          <p:cNvSpPr>
            <a:spLocks noGrp="1"/>
          </p:cNvSpPr>
          <p:nvPr>
            <p:ph type="sldNum" sz="quarter" idx="5"/>
          </p:nvPr>
        </p:nvSpPr>
        <p:spPr/>
        <p:txBody>
          <a:bodyPr/>
          <a:lstStyle/>
          <a:p>
            <a:fld id="{BC3FA93E-C390-4370-B925-77596596F81F}" type="slidenum">
              <a:rPr lang="da-DK" smtClean="0"/>
              <a:t>11</a:t>
            </a:fld>
            <a:endParaRPr lang="da-DK"/>
          </a:p>
        </p:txBody>
      </p:sp>
    </p:spTree>
    <p:extLst>
      <p:ext uri="{BB962C8B-B14F-4D97-AF65-F5344CB8AC3E}">
        <p14:creationId xmlns:p14="http://schemas.microsoft.com/office/powerpoint/2010/main" val="385123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spcBef>
                <a:spcPct val="20000"/>
              </a:spcBef>
              <a:spcAft>
                <a:spcPct val="0"/>
              </a:spcAft>
              <a:buFont typeface="Arial"/>
              <a:buNone/>
            </a:pPr>
            <a:r>
              <a:rPr lang="en-US" b="1" dirty="0"/>
              <a:t>De </a:t>
            </a:r>
            <a:r>
              <a:rPr lang="en-US" b="1" dirty="0" err="1"/>
              <a:t>lovgivningsmæssige</a:t>
            </a:r>
            <a:r>
              <a:rPr lang="en-US" b="1" dirty="0"/>
              <a:t> rammer </a:t>
            </a:r>
          </a:p>
          <a:p>
            <a:pPr marL="0" indent="0">
              <a:spcBef>
                <a:spcPct val="20000"/>
              </a:spcBef>
              <a:spcAft>
                <a:spcPct val="0"/>
              </a:spcAft>
              <a:buFont typeface="Arial"/>
              <a:buNone/>
            </a:pPr>
            <a:endParaRPr lang="en-US" b="1" dirty="0"/>
          </a:p>
          <a:p>
            <a:pPr marL="0" indent="0">
              <a:spcBef>
                <a:spcPct val="20000"/>
              </a:spcBef>
              <a:spcAft>
                <a:spcPct val="0"/>
              </a:spcAft>
              <a:buFont typeface="Arial"/>
              <a:buNone/>
            </a:pPr>
            <a:r>
              <a:rPr lang="en-US" b="1" dirty="0" err="1"/>
              <a:t>Når</a:t>
            </a:r>
            <a:r>
              <a:rPr lang="en-US" b="1" dirty="0"/>
              <a:t> vi taler om </a:t>
            </a:r>
            <a:r>
              <a:rPr lang="en-US" b="1" dirty="0" err="1"/>
              <a:t>kystbeskyttelse</a:t>
            </a:r>
            <a:r>
              <a:rPr lang="en-US" b="1" dirty="0"/>
              <a:t> </a:t>
            </a:r>
            <a:r>
              <a:rPr lang="en-US" b="1" dirty="0" err="1"/>
              <a:t>har</a:t>
            </a:r>
            <a:r>
              <a:rPr lang="en-US" b="1" dirty="0"/>
              <a:t> </a:t>
            </a:r>
            <a:r>
              <a:rPr lang="en-US" b="1" dirty="0" err="1"/>
              <a:t>kommunen</a:t>
            </a:r>
            <a:r>
              <a:rPr lang="en-US" b="1" dirty="0"/>
              <a:t> </a:t>
            </a:r>
            <a:r>
              <a:rPr lang="en-US" b="1" dirty="0" err="1"/>
              <a:t>nogle</a:t>
            </a:r>
            <a:r>
              <a:rPr lang="en-US" b="1" dirty="0"/>
              <a:t> </a:t>
            </a:r>
            <a:r>
              <a:rPr lang="en-US" b="1" dirty="0" err="1"/>
              <a:t>forpligtelser</a:t>
            </a:r>
            <a:r>
              <a:rPr lang="en-US" b="1" dirty="0"/>
              <a:t> </a:t>
            </a:r>
            <a:r>
              <a:rPr lang="en-US" b="1" dirty="0" err="1"/>
              <a:t>som</a:t>
            </a:r>
            <a:r>
              <a:rPr lang="en-US" b="1" dirty="0"/>
              <a:t> </a:t>
            </a:r>
            <a:r>
              <a:rPr lang="en-US" b="1" dirty="0" err="1"/>
              <a:t>myndighed</a:t>
            </a:r>
            <a:r>
              <a:rPr lang="en-US" b="1" dirty="0"/>
              <a:t> </a:t>
            </a:r>
            <a:r>
              <a:rPr lang="en-US" b="1" dirty="0" err="1"/>
              <a:t>overfor</a:t>
            </a:r>
            <a:r>
              <a:rPr lang="en-US" b="1" dirty="0"/>
              <a:t> </a:t>
            </a:r>
            <a:r>
              <a:rPr lang="en-US" b="1" dirty="0" err="1"/>
              <a:t>kystbeskyttelsesloven</a:t>
            </a:r>
            <a:r>
              <a:rPr lang="en-US" b="1" dirty="0"/>
              <a:t> </a:t>
            </a:r>
            <a:r>
              <a:rPr lang="en-US" b="1" dirty="0" err="1"/>
              <a:t>eller</a:t>
            </a:r>
            <a:r>
              <a:rPr lang="en-US" b="1" dirty="0"/>
              <a:t> </a:t>
            </a:r>
            <a:r>
              <a:rPr lang="en-US" b="1" dirty="0" err="1"/>
              <a:t>vandløbsloven</a:t>
            </a:r>
            <a:r>
              <a:rPr lang="en-US" b="1" dirty="0"/>
              <a:t>, men det er dem der </a:t>
            </a:r>
            <a:r>
              <a:rPr lang="en-US" b="1" dirty="0" err="1"/>
              <a:t>ejer</a:t>
            </a:r>
            <a:r>
              <a:rPr lang="en-US" b="1" dirty="0"/>
              <a:t> </a:t>
            </a:r>
            <a:r>
              <a:rPr lang="en-US" b="1" dirty="0" err="1"/>
              <a:t>eller</a:t>
            </a:r>
            <a:r>
              <a:rPr lang="en-US" b="1" dirty="0"/>
              <a:t> </a:t>
            </a:r>
            <a:r>
              <a:rPr lang="en-US" b="1" dirty="0" err="1"/>
              <a:t>har</a:t>
            </a:r>
            <a:r>
              <a:rPr lang="en-US" b="1" dirty="0"/>
              <a:t> </a:t>
            </a:r>
            <a:r>
              <a:rPr lang="en-US" b="1" dirty="0" err="1"/>
              <a:t>nytte</a:t>
            </a:r>
            <a:r>
              <a:rPr lang="en-US" b="1" dirty="0"/>
              <a:t> af et </a:t>
            </a:r>
            <a:r>
              <a:rPr lang="en-US" b="1" dirty="0" err="1"/>
              <a:t>kystbeskyttelsesanlæg</a:t>
            </a:r>
            <a:r>
              <a:rPr lang="en-US" b="1" dirty="0"/>
              <a:t> der </a:t>
            </a:r>
            <a:r>
              <a:rPr lang="en-US" b="1" dirty="0" err="1"/>
              <a:t>betaler</a:t>
            </a:r>
            <a:r>
              <a:rPr lang="en-US" b="1" dirty="0"/>
              <a:t>  </a:t>
            </a:r>
          </a:p>
          <a:p>
            <a:pPr marL="0" indent="0">
              <a:spcBef>
                <a:spcPct val="20000"/>
              </a:spcBef>
              <a:spcAft>
                <a:spcPct val="0"/>
              </a:spcAft>
              <a:buFont typeface="Arial"/>
              <a:buNone/>
            </a:pPr>
            <a:endParaRPr lang="en-US" b="1" dirty="0"/>
          </a:p>
          <a:p>
            <a:r>
              <a:rPr lang="en-US" sz="2000" dirty="0" err="1">
                <a:latin typeface="Arial"/>
                <a:cs typeface="Arial"/>
              </a:rPr>
              <a:t>Kommunen</a:t>
            </a:r>
            <a:r>
              <a:rPr lang="en-US" sz="2000" dirty="0">
                <a:latin typeface="Arial"/>
                <a:cs typeface="Arial"/>
              </a:rPr>
              <a:t> er </a:t>
            </a:r>
            <a:r>
              <a:rPr lang="en-US" sz="2000" dirty="0" err="1">
                <a:latin typeface="Arial"/>
                <a:cs typeface="Arial"/>
              </a:rPr>
              <a:t>myndighed</a:t>
            </a:r>
            <a:r>
              <a:rPr lang="en-US" sz="2000" dirty="0">
                <a:latin typeface="Arial"/>
                <a:cs typeface="Arial"/>
              </a:rPr>
              <a:t> </a:t>
            </a:r>
            <a:r>
              <a:rPr lang="en-US" sz="2000" dirty="0" err="1">
                <a:latin typeface="Arial"/>
                <a:cs typeface="Arial"/>
              </a:rPr>
              <a:t>vedr</a:t>
            </a:r>
            <a:r>
              <a:rPr lang="en-US" sz="2000" dirty="0">
                <a:latin typeface="Arial"/>
                <a:cs typeface="Arial"/>
              </a:rPr>
              <a:t>. </a:t>
            </a:r>
            <a:r>
              <a:rPr lang="en-US" sz="2000" dirty="0" err="1">
                <a:latin typeface="Arial"/>
                <a:cs typeface="Arial"/>
              </a:rPr>
              <a:t>kystbeskyttelse</a:t>
            </a:r>
            <a:endParaRPr lang="en-US" sz="2000" dirty="0">
              <a:latin typeface="Arial"/>
              <a:cs typeface="Arial"/>
            </a:endParaRPr>
          </a:p>
          <a:p>
            <a:r>
              <a:rPr lang="en-US" sz="2000" dirty="0" err="1">
                <a:latin typeface="Arial"/>
                <a:cs typeface="Arial"/>
              </a:rPr>
              <a:t>Ejer</a:t>
            </a:r>
            <a:r>
              <a:rPr lang="en-US" sz="2000" dirty="0">
                <a:latin typeface="Arial"/>
                <a:cs typeface="Arial"/>
              </a:rPr>
              <a:t> og dem der </a:t>
            </a:r>
            <a:r>
              <a:rPr lang="en-US" sz="2000" dirty="0" err="1">
                <a:latin typeface="Arial"/>
                <a:cs typeface="Arial"/>
              </a:rPr>
              <a:t>har</a:t>
            </a:r>
            <a:r>
              <a:rPr lang="en-US" sz="2000" dirty="0">
                <a:latin typeface="Arial"/>
                <a:cs typeface="Arial"/>
              </a:rPr>
              <a:t> </a:t>
            </a:r>
            <a:r>
              <a:rPr lang="en-US" sz="2000" dirty="0" err="1">
                <a:latin typeface="Arial"/>
                <a:cs typeface="Arial"/>
              </a:rPr>
              <a:t>nytte</a:t>
            </a:r>
            <a:r>
              <a:rPr lang="en-US" sz="2000" dirty="0">
                <a:latin typeface="Arial"/>
                <a:cs typeface="Arial"/>
              </a:rPr>
              <a:t> af et </a:t>
            </a:r>
            <a:r>
              <a:rPr lang="en-US" sz="2000" dirty="0" err="1">
                <a:latin typeface="Arial"/>
                <a:cs typeface="Arial"/>
              </a:rPr>
              <a:t>kystbeskyttelsesanlæg</a:t>
            </a:r>
            <a:r>
              <a:rPr lang="en-US" sz="2000" dirty="0">
                <a:latin typeface="Arial"/>
                <a:cs typeface="Arial"/>
              </a:rPr>
              <a:t>, </a:t>
            </a:r>
            <a:r>
              <a:rPr lang="en-US" sz="2000" dirty="0" err="1">
                <a:latin typeface="Arial"/>
                <a:cs typeface="Arial"/>
              </a:rPr>
              <a:t>betaler</a:t>
            </a:r>
            <a:r>
              <a:rPr lang="en-US" sz="2000" dirty="0">
                <a:latin typeface="Arial"/>
                <a:cs typeface="Arial"/>
              </a:rPr>
              <a:t> for </a:t>
            </a:r>
            <a:r>
              <a:rPr lang="en-US" sz="2000" dirty="0" err="1">
                <a:latin typeface="Arial"/>
                <a:cs typeface="Arial"/>
              </a:rPr>
              <a:t>etablering</a:t>
            </a:r>
            <a:r>
              <a:rPr lang="en-US" sz="2000" dirty="0">
                <a:latin typeface="Arial"/>
                <a:cs typeface="Arial"/>
              </a:rPr>
              <a:t>, </a:t>
            </a:r>
            <a:r>
              <a:rPr lang="en-US" sz="2000" dirty="0" err="1">
                <a:latin typeface="Arial"/>
                <a:cs typeface="Arial"/>
              </a:rPr>
              <a:t>vedligeholdelse</a:t>
            </a:r>
            <a:r>
              <a:rPr lang="en-US" sz="2000" dirty="0">
                <a:latin typeface="Arial"/>
                <a:cs typeface="Arial"/>
              </a:rPr>
              <a:t> og </a:t>
            </a:r>
            <a:r>
              <a:rPr lang="en-US" sz="2000" dirty="0" err="1">
                <a:latin typeface="Arial"/>
                <a:cs typeface="Arial"/>
              </a:rPr>
              <a:t>genetablering</a:t>
            </a:r>
            <a:r>
              <a:rPr lang="en-US" sz="2000" dirty="0">
                <a:latin typeface="Arial"/>
                <a:cs typeface="Arial"/>
              </a:rPr>
              <a:t> </a:t>
            </a:r>
            <a:r>
              <a:rPr lang="en-US" sz="2000" dirty="0" err="1">
                <a:latin typeface="Arial"/>
                <a:cs typeface="Arial"/>
              </a:rPr>
              <a:t>efter</a:t>
            </a:r>
            <a:r>
              <a:rPr lang="en-US" sz="2000" dirty="0">
                <a:latin typeface="Arial"/>
                <a:cs typeface="Arial"/>
              </a:rPr>
              <a:t> </a:t>
            </a:r>
            <a:r>
              <a:rPr lang="en-US" sz="2000" dirty="0" err="1">
                <a:latin typeface="Arial"/>
                <a:cs typeface="Arial"/>
              </a:rPr>
              <a:t>skader</a:t>
            </a:r>
            <a:endParaRPr lang="en-US" sz="2000" dirty="0">
              <a:latin typeface="Arial"/>
              <a:cs typeface="Arial"/>
            </a:endParaRPr>
          </a:p>
          <a:p>
            <a:r>
              <a:rPr lang="en-US" sz="2000" dirty="0" err="1">
                <a:latin typeface="Arial"/>
                <a:cs typeface="Arial"/>
              </a:rPr>
              <a:t>Ansøgninger</a:t>
            </a:r>
            <a:r>
              <a:rPr lang="en-US" sz="2000" dirty="0">
                <a:latin typeface="Arial"/>
                <a:cs typeface="Arial"/>
              </a:rPr>
              <a:t> under </a:t>
            </a:r>
            <a:r>
              <a:rPr lang="en-US" sz="2000" dirty="0" err="1">
                <a:latin typeface="Arial"/>
                <a:cs typeface="Arial"/>
              </a:rPr>
              <a:t>kystbeskyttelsesloven</a:t>
            </a:r>
            <a:r>
              <a:rPr lang="en-US" sz="2000" dirty="0">
                <a:latin typeface="Arial"/>
                <a:cs typeface="Arial"/>
              </a:rPr>
              <a:t> </a:t>
            </a:r>
          </a:p>
          <a:p>
            <a:pPr lvl="1"/>
            <a:r>
              <a:rPr lang="en-US" sz="2000" dirty="0">
                <a:latin typeface="Arial"/>
                <a:cs typeface="Arial"/>
              </a:rPr>
              <a:t>§3 </a:t>
            </a:r>
            <a:r>
              <a:rPr lang="en-US" sz="2000" dirty="0" err="1">
                <a:latin typeface="Arial"/>
                <a:cs typeface="Arial"/>
              </a:rPr>
              <a:t>ansøgninger</a:t>
            </a:r>
            <a:r>
              <a:rPr lang="en-US" sz="2000" dirty="0">
                <a:latin typeface="Arial"/>
                <a:cs typeface="Arial"/>
              </a:rPr>
              <a:t> – </a:t>
            </a:r>
            <a:r>
              <a:rPr lang="en-US" sz="2000" dirty="0" err="1">
                <a:latin typeface="Arial"/>
                <a:cs typeface="Arial"/>
              </a:rPr>
              <a:t>en</a:t>
            </a:r>
            <a:r>
              <a:rPr lang="en-US" sz="2000" dirty="0">
                <a:latin typeface="Arial"/>
                <a:cs typeface="Arial"/>
              </a:rPr>
              <a:t> </a:t>
            </a:r>
            <a:r>
              <a:rPr lang="en-US" sz="2000" dirty="0" err="1">
                <a:latin typeface="Arial"/>
                <a:cs typeface="Arial"/>
              </a:rPr>
              <a:t>eller</a:t>
            </a:r>
            <a:r>
              <a:rPr lang="en-US" sz="2000" dirty="0">
                <a:latin typeface="Arial"/>
                <a:cs typeface="Arial"/>
              </a:rPr>
              <a:t> </a:t>
            </a:r>
            <a:r>
              <a:rPr lang="en-US" sz="2000" dirty="0" err="1">
                <a:latin typeface="Arial"/>
                <a:cs typeface="Arial"/>
              </a:rPr>
              <a:t>få</a:t>
            </a:r>
            <a:r>
              <a:rPr lang="en-US" sz="2000" dirty="0">
                <a:latin typeface="Arial"/>
                <a:cs typeface="Arial"/>
              </a:rPr>
              <a:t> </a:t>
            </a:r>
            <a:r>
              <a:rPr lang="en-US" sz="2000" dirty="0" err="1">
                <a:latin typeface="Arial"/>
                <a:cs typeface="Arial"/>
              </a:rPr>
              <a:t>interessenter</a:t>
            </a:r>
            <a:r>
              <a:rPr lang="en-US" sz="2000" dirty="0">
                <a:latin typeface="Arial"/>
                <a:cs typeface="Arial"/>
              </a:rPr>
              <a:t> og </a:t>
            </a:r>
            <a:r>
              <a:rPr lang="en-US" sz="2000" dirty="0" err="1">
                <a:latin typeface="Arial"/>
                <a:cs typeface="Arial"/>
              </a:rPr>
              <a:t>enighed</a:t>
            </a:r>
            <a:endParaRPr lang="en-US" sz="2000" dirty="0">
              <a:solidFill>
                <a:srgbClr val="000000"/>
              </a:solidFill>
              <a:latin typeface="Arial"/>
              <a:cs typeface="Arial"/>
            </a:endParaRPr>
          </a:p>
          <a:p>
            <a:pPr lvl="2">
              <a:buFont typeface="Courier New,monospace"/>
              <a:buChar char="o"/>
            </a:pPr>
            <a:r>
              <a:rPr lang="en-US" sz="1800" dirty="0" err="1">
                <a:latin typeface="Arial"/>
                <a:cs typeface="Arial"/>
              </a:rPr>
              <a:t>Kommunen</a:t>
            </a:r>
            <a:r>
              <a:rPr lang="en-US" sz="1800" dirty="0">
                <a:latin typeface="Arial"/>
                <a:cs typeface="Arial"/>
              </a:rPr>
              <a:t> er </a:t>
            </a:r>
            <a:r>
              <a:rPr lang="en-US" sz="1800" dirty="0" err="1">
                <a:latin typeface="Arial"/>
                <a:cs typeface="Arial"/>
              </a:rPr>
              <a:t>godkendelsesmyndighed</a:t>
            </a:r>
            <a:endParaRPr lang="en-US" sz="1800" dirty="0">
              <a:latin typeface="Arial"/>
              <a:cs typeface="Arial"/>
            </a:endParaRPr>
          </a:p>
          <a:p>
            <a:pPr lvl="1"/>
            <a:r>
              <a:rPr lang="en-US" sz="2000" dirty="0">
                <a:latin typeface="Arial"/>
                <a:cs typeface="Arial"/>
              </a:rPr>
              <a:t>§1a </a:t>
            </a:r>
            <a:r>
              <a:rPr lang="en-US" sz="2000" dirty="0" err="1">
                <a:latin typeface="Arial"/>
                <a:cs typeface="Arial"/>
              </a:rPr>
              <a:t>ansøgninger</a:t>
            </a:r>
            <a:r>
              <a:rPr lang="en-US" sz="2000" dirty="0">
                <a:latin typeface="Arial"/>
                <a:cs typeface="Arial"/>
              </a:rPr>
              <a:t> - </a:t>
            </a:r>
            <a:r>
              <a:rPr lang="en-US" sz="2000" dirty="0" err="1">
                <a:latin typeface="Arial"/>
                <a:cs typeface="Arial"/>
              </a:rPr>
              <a:t>kommunale</a:t>
            </a:r>
            <a:r>
              <a:rPr lang="en-US" sz="2000" dirty="0">
                <a:latin typeface="Arial"/>
                <a:cs typeface="Arial"/>
              </a:rPr>
              <a:t> </a:t>
            </a:r>
            <a:r>
              <a:rPr lang="en-US" sz="2000" dirty="0" err="1">
                <a:latin typeface="Arial"/>
                <a:cs typeface="Arial"/>
              </a:rPr>
              <a:t>fællesprojekter</a:t>
            </a:r>
            <a:r>
              <a:rPr lang="en-US" sz="2000" dirty="0">
                <a:latin typeface="Arial"/>
                <a:cs typeface="Arial"/>
              </a:rPr>
              <a:t> </a:t>
            </a:r>
          </a:p>
          <a:p>
            <a:pPr lvl="2">
              <a:buFont typeface="Courier New,monospace"/>
              <a:buChar char="o"/>
            </a:pPr>
            <a:r>
              <a:rPr lang="en-US" sz="1800" dirty="0" err="1">
                <a:latin typeface="Arial"/>
                <a:cs typeface="Arial"/>
              </a:rPr>
              <a:t>Igangsættes</a:t>
            </a:r>
            <a:r>
              <a:rPr lang="en-US" sz="1800" dirty="0">
                <a:latin typeface="Arial"/>
                <a:cs typeface="Arial"/>
              </a:rPr>
              <a:t> </a:t>
            </a:r>
            <a:r>
              <a:rPr lang="en-US" sz="1800" dirty="0" err="1">
                <a:latin typeface="Arial"/>
                <a:cs typeface="Arial"/>
              </a:rPr>
              <a:t>enten</a:t>
            </a:r>
            <a:r>
              <a:rPr lang="en-US" sz="1800" dirty="0">
                <a:latin typeface="Arial"/>
                <a:cs typeface="Arial"/>
              </a:rPr>
              <a:t> af </a:t>
            </a:r>
            <a:r>
              <a:rPr lang="en-US" sz="1800" dirty="0" err="1">
                <a:latin typeface="Arial"/>
                <a:cs typeface="Arial"/>
              </a:rPr>
              <a:t>kommunen</a:t>
            </a:r>
            <a:r>
              <a:rPr lang="en-US" sz="1800" dirty="0">
                <a:latin typeface="Arial"/>
                <a:cs typeface="Arial"/>
              </a:rPr>
              <a:t>, </a:t>
            </a:r>
            <a:r>
              <a:rPr lang="en-US" sz="1800" dirty="0" err="1">
                <a:latin typeface="Arial"/>
                <a:cs typeface="Arial"/>
              </a:rPr>
              <a:t>eller</a:t>
            </a:r>
            <a:r>
              <a:rPr lang="en-US" sz="1800" dirty="0">
                <a:latin typeface="Arial"/>
                <a:cs typeface="Arial"/>
              </a:rPr>
              <a:t> </a:t>
            </a:r>
            <a:r>
              <a:rPr lang="en-US" sz="1800" dirty="0" err="1">
                <a:latin typeface="Arial"/>
                <a:cs typeface="Arial"/>
              </a:rPr>
              <a:t>hvor</a:t>
            </a:r>
            <a:r>
              <a:rPr lang="en-US" sz="1800" dirty="0">
                <a:latin typeface="Arial"/>
                <a:cs typeface="Arial"/>
              </a:rPr>
              <a:t> der </a:t>
            </a:r>
            <a:r>
              <a:rPr lang="en-US" sz="1800" dirty="0" err="1">
                <a:latin typeface="Arial"/>
                <a:cs typeface="Arial"/>
              </a:rPr>
              <a:t>ikke</a:t>
            </a:r>
            <a:r>
              <a:rPr lang="en-US" sz="1800" dirty="0">
                <a:latin typeface="Arial"/>
                <a:cs typeface="Arial"/>
              </a:rPr>
              <a:t> er </a:t>
            </a:r>
            <a:r>
              <a:rPr lang="en-US" sz="1800" dirty="0" err="1">
                <a:latin typeface="Arial"/>
                <a:cs typeface="Arial"/>
              </a:rPr>
              <a:t>enighed</a:t>
            </a:r>
            <a:r>
              <a:rPr lang="en-US" sz="1800" dirty="0">
                <a:latin typeface="Arial"/>
                <a:cs typeface="Arial"/>
              </a:rPr>
              <a:t> om </a:t>
            </a:r>
            <a:r>
              <a:rPr lang="en-US" sz="1800" dirty="0" err="1">
                <a:latin typeface="Arial"/>
                <a:cs typeface="Arial"/>
              </a:rPr>
              <a:t>projektet</a:t>
            </a:r>
            <a:r>
              <a:rPr lang="en-US" sz="1800" dirty="0">
                <a:latin typeface="Arial"/>
                <a:cs typeface="Arial"/>
              </a:rPr>
              <a:t> </a:t>
            </a:r>
          </a:p>
          <a:p>
            <a:pPr lvl="2">
              <a:buFont typeface="Courier New,monospace"/>
              <a:buChar char="o"/>
            </a:pPr>
            <a:r>
              <a:rPr lang="en-US" sz="1800" dirty="0" err="1">
                <a:latin typeface="Arial"/>
                <a:cs typeface="Arial"/>
              </a:rPr>
              <a:t>Kommunen</a:t>
            </a:r>
            <a:r>
              <a:rPr lang="en-US" sz="1800" dirty="0">
                <a:latin typeface="Arial"/>
                <a:cs typeface="Arial"/>
              </a:rPr>
              <a:t> er </a:t>
            </a:r>
            <a:r>
              <a:rPr lang="en-US" sz="1800" dirty="0" err="1">
                <a:latin typeface="Arial"/>
                <a:cs typeface="Arial"/>
              </a:rPr>
              <a:t>forpligtet</a:t>
            </a:r>
            <a:r>
              <a:rPr lang="en-US" sz="1800" dirty="0">
                <a:latin typeface="Arial"/>
                <a:cs typeface="Arial"/>
              </a:rPr>
              <a:t> </a:t>
            </a:r>
            <a:r>
              <a:rPr lang="en-US" sz="1800" dirty="0" err="1">
                <a:latin typeface="Arial"/>
                <a:cs typeface="Arial"/>
              </a:rPr>
              <a:t>til</a:t>
            </a:r>
            <a:r>
              <a:rPr lang="en-US" sz="1800" dirty="0">
                <a:latin typeface="Arial"/>
                <a:cs typeface="Arial"/>
              </a:rPr>
              <a:t> at </a:t>
            </a:r>
            <a:r>
              <a:rPr lang="en-US" sz="1800" dirty="0" err="1">
                <a:latin typeface="Arial"/>
                <a:cs typeface="Arial"/>
              </a:rPr>
              <a:t>facilitere</a:t>
            </a:r>
            <a:r>
              <a:rPr lang="en-US" sz="1800" dirty="0">
                <a:latin typeface="Arial"/>
                <a:cs typeface="Arial"/>
              </a:rPr>
              <a:t> </a:t>
            </a:r>
            <a:r>
              <a:rPr lang="en-US" sz="1800" dirty="0" err="1">
                <a:latin typeface="Arial"/>
                <a:cs typeface="Arial"/>
              </a:rPr>
              <a:t>processen</a:t>
            </a:r>
            <a:r>
              <a:rPr lang="en-US" sz="1800" dirty="0">
                <a:latin typeface="Arial"/>
                <a:cs typeface="Arial"/>
              </a:rPr>
              <a:t> og </a:t>
            </a:r>
            <a:r>
              <a:rPr lang="en-US" sz="1800" dirty="0" err="1">
                <a:latin typeface="Arial"/>
                <a:cs typeface="Arial"/>
              </a:rPr>
              <a:t>projektet</a:t>
            </a:r>
            <a:r>
              <a:rPr lang="en-US" sz="1800" dirty="0">
                <a:latin typeface="Arial"/>
                <a:cs typeface="Arial"/>
              </a:rPr>
              <a:t>, </a:t>
            </a:r>
            <a:r>
              <a:rPr lang="en-US" sz="1800" dirty="0" err="1">
                <a:latin typeface="Arial"/>
                <a:cs typeface="Arial"/>
              </a:rPr>
              <a:t>herunder</a:t>
            </a:r>
            <a:r>
              <a:rPr lang="en-US" sz="1800" dirty="0">
                <a:latin typeface="Arial"/>
                <a:cs typeface="Arial"/>
              </a:rPr>
              <a:t> </a:t>
            </a:r>
            <a:r>
              <a:rPr lang="en-US" sz="1800" dirty="0" err="1">
                <a:latin typeface="Arial"/>
                <a:cs typeface="Arial"/>
              </a:rPr>
              <a:t>økonomi</a:t>
            </a:r>
            <a:r>
              <a:rPr lang="en-US" sz="1800" dirty="0">
                <a:latin typeface="Arial"/>
                <a:cs typeface="Arial"/>
              </a:rPr>
              <a:t> </a:t>
            </a:r>
            <a:r>
              <a:rPr lang="en-US" sz="1800" dirty="0" err="1">
                <a:latin typeface="Arial"/>
                <a:cs typeface="Arial"/>
              </a:rPr>
              <a:t>skal</a:t>
            </a:r>
            <a:r>
              <a:rPr lang="en-US" sz="1800" dirty="0">
                <a:latin typeface="Arial"/>
                <a:cs typeface="Arial"/>
              </a:rPr>
              <a:t> </a:t>
            </a:r>
            <a:r>
              <a:rPr lang="en-US" sz="1800" dirty="0" err="1">
                <a:latin typeface="Arial"/>
                <a:cs typeface="Arial"/>
              </a:rPr>
              <a:t>besluttes</a:t>
            </a:r>
            <a:r>
              <a:rPr lang="en-US" sz="1800" dirty="0">
                <a:latin typeface="Arial"/>
                <a:cs typeface="Arial"/>
              </a:rPr>
              <a:t> af </a:t>
            </a:r>
            <a:r>
              <a:rPr lang="en-US" sz="1800" dirty="0" err="1">
                <a:latin typeface="Arial"/>
                <a:cs typeface="Arial"/>
              </a:rPr>
              <a:t>kommunalbestyrelsen</a:t>
            </a:r>
            <a:endParaRPr lang="en-US" sz="1800" dirty="0">
              <a:latin typeface="Arial"/>
              <a:cs typeface="Arial"/>
            </a:endParaRPr>
          </a:p>
          <a:p>
            <a:pPr lvl="2">
              <a:buFont typeface="Courier New,monospace"/>
              <a:buChar char="o"/>
            </a:pPr>
            <a:r>
              <a:rPr lang="en-US" sz="1800" dirty="0" err="1">
                <a:latin typeface="Arial"/>
                <a:cs typeface="Arial"/>
              </a:rPr>
              <a:t>Kommunen</a:t>
            </a:r>
            <a:r>
              <a:rPr lang="en-US" sz="1800" dirty="0">
                <a:latin typeface="Arial"/>
                <a:cs typeface="Arial"/>
              </a:rPr>
              <a:t> er </a:t>
            </a:r>
            <a:r>
              <a:rPr lang="en-US" sz="1800" dirty="0" err="1">
                <a:latin typeface="Arial"/>
                <a:cs typeface="Arial"/>
              </a:rPr>
              <a:t>godkendelesmyndighed</a:t>
            </a:r>
            <a:r>
              <a:rPr lang="en-US" sz="1800" dirty="0">
                <a:latin typeface="Arial"/>
                <a:cs typeface="Arial"/>
              </a:rPr>
              <a:t> </a:t>
            </a:r>
          </a:p>
          <a:p>
            <a:pPr marL="342900" lvl="2" indent="-342900">
              <a:buFont typeface="Courier New,monospace"/>
              <a:buChar char="•"/>
            </a:pPr>
            <a:r>
              <a:rPr lang="en-US" sz="2000" dirty="0" err="1">
                <a:latin typeface="Arial"/>
                <a:ea typeface="+mn-ea"/>
                <a:cs typeface="Arial"/>
              </a:rPr>
              <a:t>Kommunen</a:t>
            </a:r>
            <a:r>
              <a:rPr lang="en-US" sz="2000" dirty="0">
                <a:latin typeface="Arial"/>
                <a:ea typeface="+mn-ea"/>
                <a:cs typeface="Arial"/>
              </a:rPr>
              <a:t> </a:t>
            </a:r>
            <a:r>
              <a:rPr lang="en-US" sz="2000" dirty="0" err="1">
                <a:latin typeface="Arial"/>
                <a:ea typeface="+mn-ea"/>
                <a:cs typeface="Arial"/>
              </a:rPr>
              <a:t>har</a:t>
            </a:r>
            <a:r>
              <a:rPr lang="en-US" sz="2000" dirty="0">
                <a:latin typeface="Arial"/>
                <a:ea typeface="+mn-ea"/>
                <a:cs typeface="Arial"/>
              </a:rPr>
              <a:t> </a:t>
            </a:r>
            <a:r>
              <a:rPr lang="en-US" sz="2000" dirty="0" err="1">
                <a:latin typeface="Arial"/>
                <a:ea typeface="+mn-ea"/>
                <a:cs typeface="Arial"/>
              </a:rPr>
              <a:t>myndighedsforpigtelser</a:t>
            </a:r>
            <a:r>
              <a:rPr lang="en-US" sz="2000" dirty="0">
                <a:latin typeface="Arial"/>
                <a:ea typeface="+mn-ea"/>
                <a:cs typeface="Arial"/>
              </a:rPr>
              <a:t> </a:t>
            </a:r>
            <a:r>
              <a:rPr lang="en-US" sz="2000" dirty="0" err="1">
                <a:latin typeface="Arial"/>
                <a:ea typeface="+mn-ea"/>
                <a:cs typeface="Arial"/>
              </a:rPr>
              <a:t>overfor</a:t>
            </a:r>
            <a:r>
              <a:rPr lang="en-US" sz="2000" dirty="0">
                <a:latin typeface="Arial"/>
                <a:ea typeface="+mn-ea"/>
                <a:cs typeface="Arial"/>
              </a:rPr>
              <a:t> “</a:t>
            </a:r>
            <a:r>
              <a:rPr lang="en-US" sz="2000" dirty="0" err="1">
                <a:latin typeface="Arial"/>
                <a:ea typeface="+mn-ea"/>
                <a:cs typeface="Arial"/>
              </a:rPr>
              <a:t>gamle</a:t>
            </a:r>
            <a:r>
              <a:rPr lang="en-US" sz="2000" dirty="0">
                <a:latin typeface="Arial"/>
                <a:ea typeface="+mn-ea"/>
                <a:cs typeface="Arial"/>
              </a:rPr>
              <a:t>” </a:t>
            </a:r>
            <a:r>
              <a:rPr lang="en-US" sz="2000" dirty="0" err="1">
                <a:latin typeface="Arial"/>
                <a:ea typeface="+mn-ea"/>
                <a:cs typeface="Arial"/>
              </a:rPr>
              <a:t>digelag</a:t>
            </a:r>
            <a:r>
              <a:rPr lang="en-US" sz="2000" dirty="0">
                <a:latin typeface="Arial"/>
                <a:ea typeface="+mn-ea"/>
                <a:cs typeface="Arial"/>
              </a:rPr>
              <a:t> og </a:t>
            </a:r>
            <a:r>
              <a:rPr lang="en-US" sz="2000" dirty="0" err="1">
                <a:latin typeface="Arial"/>
                <a:ea typeface="+mn-ea"/>
                <a:cs typeface="Arial"/>
              </a:rPr>
              <a:t>pumpe</a:t>
            </a:r>
            <a:r>
              <a:rPr lang="en-US" sz="2000" dirty="0">
                <a:latin typeface="Arial"/>
                <a:ea typeface="+mn-ea"/>
                <a:cs typeface="Arial"/>
              </a:rPr>
              <a:t>/</a:t>
            </a:r>
            <a:r>
              <a:rPr lang="en-US" sz="2000" dirty="0" err="1">
                <a:latin typeface="Arial"/>
                <a:ea typeface="+mn-ea"/>
                <a:cs typeface="Arial"/>
              </a:rPr>
              <a:t>digelag</a:t>
            </a:r>
            <a:r>
              <a:rPr lang="en-US" sz="2000" dirty="0">
                <a:latin typeface="Arial"/>
                <a:ea typeface="+mn-ea"/>
                <a:cs typeface="Arial"/>
              </a:rPr>
              <a:t> </a:t>
            </a:r>
            <a:r>
              <a:rPr lang="en-US" sz="2000" dirty="0" err="1">
                <a:latin typeface="Arial"/>
                <a:ea typeface="+mn-ea"/>
                <a:cs typeface="Arial"/>
              </a:rPr>
              <a:t>jf</a:t>
            </a:r>
            <a:r>
              <a:rPr lang="en-US" sz="2000" dirty="0">
                <a:latin typeface="Arial"/>
                <a:ea typeface="+mn-ea"/>
                <a:cs typeface="Arial"/>
              </a:rPr>
              <a:t>. </a:t>
            </a:r>
            <a:r>
              <a:rPr lang="en-US" sz="2000" dirty="0" err="1">
                <a:latin typeface="Arial"/>
                <a:ea typeface="+mn-ea"/>
                <a:cs typeface="Arial"/>
              </a:rPr>
              <a:t>deres</a:t>
            </a:r>
            <a:r>
              <a:rPr lang="en-US" sz="2000" dirty="0">
                <a:latin typeface="Arial"/>
                <a:ea typeface="+mn-ea"/>
                <a:cs typeface="Arial"/>
              </a:rPr>
              <a:t> </a:t>
            </a:r>
            <a:r>
              <a:rPr lang="en-US" sz="2000" dirty="0" err="1">
                <a:latin typeface="Arial"/>
                <a:ea typeface="+mn-ea"/>
                <a:cs typeface="Arial"/>
              </a:rPr>
              <a:t>vedtægter</a:t>
            </a:r>
            <a:r>
              <a:rPr lang="en-US" sz="2000" dirty="0">
                <a:latin typeface="Arial"/>
                <a:ea typeface="+mn-ea"/>
                <a:cs typeface="Arial"/>
              </a:rPr>
              <a:t> og </a:t>
            </a:r>
            <a:r>
              <a:rPr lang="en-US" sz="2000" dirty="0" err="1">
                <a:latin typeface="Arial"/>
                <a:ea typeface="+mn-ea"/>
                <a:cs typeface="Arial"/>
              </a:rPr>
              <a:t>lovgivningen</a:t>
            </a:r>
            <a:r>
              <a:rPr lang="en-US" sz="2000" dirty="0">
                <a:latin typeface="Arial"/>
                <a:ea typeface="+mn-ea"/>
                <a:cs typeface="Arial"/>
              </a:rPr>
              <a:t>   </a:t>
            </a:r>
          </a:p>
          <a:p>
            <a:pPr marL="0" indent="0">
              <a:spcBef>
                <a:spcPct val="20000"/>
              </a:spcBef>
              <a:spcAft>
                <a:spcPct val="0"/>
              </a:spcAft>
              <a:buFont typeface="Arial"/>
              <a:buNone/>
            </a:pPr>
            <a:endParaRPr lang="en-US" dirty="0"/>
          </a:p>
          <a:p>
            <a:pPr marL="171450" indent="-171450">
              <a:spcBef>
                <a:spcPct val="20000"/>
              </a:spcBef>
              <a:spcAft>
                <a:spcPct val="0"/>
              </a:spcAft>
              <a:buFont typeface="Arial" panose="020B0604020202020204" pitchFamily="34" charset="0"/>
              <a:buChar char="•"/>
            </a:pPr>
            <a:r>
              <a:rPr lang="en-US" dirty="0"/>
              <a:t>Det er </a:t>
            </a:r>
            <a:r>
              <a:rPr lang="en-US" dirty="0" err="1"/>
              <a:t>ejer</a:t>
            </a:r>
            <a:r>
              <a:rPr lang="en-US" dirty="0"/>
              <a:t> og/</a:t>
            </a:r>
            <a:r>
              <a:rPr lang="en-US" dirty="0" err="1"/>
              <a:t>eller</a:t>
            </a:r>
            <a:r>
              <a:rPr lang="en-US" dirty="0"/>
              <a:t> dem der </a:t>
            </a:r>
            <a:r>
              <a:rPr lang="en-US" dirty="0" err="1"/>
              <a:t>har</a:t>
            </a:r>
            <a:r>
              <a:rPr lang="en-US" dirty="0"/>
              <a:t> </a:t>
            </a:r>
            <a:r>
              <a:rPr lang="en-US" dirty="0" err="1"/>
              <a:t>nytte</a:t>
            </a:r>
            <a:r>
              <a:rPr lang="en-US" dirty="0"/>
              <a:t> af et </a:t>
            </a:r>
            <a:r>
              <a:rPr lang="en-US" dirty="0" err="1"/>
              <a:t>kystbeskyttelsesanlæg</a:t>
            </a:r>
            <a:r>
              <a:rPr lang="en-US" dirty="0"/>
              <a:t>, der </a:t>
            </a:r>
            <a:r>
              <a:rPr lang="en-US" dirty="0" err="1"/>
              <a:t>betaler</a:t>
            </a:r>
            <a:r>
              <a:rPr lang="en-US" dirty="0"/>
              <a:t> for </a:t>
            </a:r>
            <a:r>
              <a:rPr lang="en-US" dirty="0" err="1"/>
              <a:t>både</a:t>
            </a:r>
            <a:r>
              <a:rPr lang="en-US" dirty="0"/>
              <a:t> </a:t>
            </a:r>
            <a:r>
              <a:rPr lang="en-US" dirty="0" err="1"/>
              <a:t>etablering</a:t>
            </a:r>
            <a:r>
              <a:rPr lang="en-US" dirty="0"/>
              <a:t> og </a:t>
            </a:r>
            <a:r>
              <a:rPr lang="en-US" dirty="0" err="1"/>
              <a:t>vedligehold</a:t>
            </a:r>
            <a:r>
              <a:rPr lang="en-US" dirty="0"/>
              <a:t>, </a:t>
            </a:r>
            <a:r>
              <a:rPr lang="en-US" dirty="0" err="1"/>
              <a:t>herunder</a:t>
            </a:r>
            <a:r>
              <a:rPr lang="en-US" dirty="0"/>
              <a:t> </a:t>
            </a:r>
            <a:r>
              <a:rPr lang="en-US" dirty="0" err="1"/>
              <a:t>genoprettelse</a:t>
            </a:r>
            <a:r>
              <a:rPr lang="en-US" dirty="0"/>
              <a:t> af </a:t>
            </a:r>
            <a:r>
              <a:rPr lang="en-US" dirty="0" err="1"/>
              <a:t>skader</a:t>
            </a:r>
            <a:r>
              <a:rPr lang="en-US" dirty="0"/>
              <a:t> </a:t>
            </a:r>
            <a:r>
              <a:rPr lang="en-US" dirty="0" err="1"/>
              <a:t>efter</a:t>
            </a:r>
            <a:r>
              <a:rPr lang="en-US" dirty="0"/>
              <a:t> </a:t>
            </a:r>
            <a:r>
              <a:rPr lang="en-US" dirty="0" err="1"/>
              <a:t>stormflod</a:t>
            </a:r>
            <a:r>
              <a:rPr lang="en-US" dirty="0"/>
              <a:t> mm. Dette </a:t>
            </a:r>
            <a:r>
              <a:rPr lang="en-US" dirty="0" err="1"/>
              <a:t>gælder</a:t>
            </a:r>
            <a:r>
              <a:rPr lang="en-US" dirty="0"/>
              <a:t> </a:t>
            </a:r>
            <a:r>
              <a:rPr lang="en-US" dirty="0" err="1"/>
              <a:t>også</a:t>
            </a:r>
            <a:r>
              <a:rPr lang="en-US" dirty="0"/>
              <a:t> </a:t>
            </a:r>
            <a:r>
              <a:rPr lang="en-US" dirty="0" err="1"/>
              <a:t>dige</a:t>
            </a:r>
            <a:r>
              <a:rPr lang="en-US" dirty="0"/>
              <a:t>-, </a:t>
            </a:r>
            <a:r>
              <a:rPr lang="en-US" dirty="0" err="1"/>
              <a:t>landvindings</a:t>
            </a:r>
            <a:r>
              <a:rPr lang="en-US" dirty="0"/>
              <a:t>- og </a:t>
            </a:r>
            <a:r>
              <a:rPr lang="en-US" dirty="0" err="1"/>
              <a:t>pumpelag</a:t>
            </a:r>
            <a:endParaRPr lang="en-US" dirty="0">
              <a:cs typeface="Calibri"/>
            </a:endParaRPr>
          </a:p>
          <a:p>
            <a:pPr marL="171450" indent="-171450">
              <a:spcBef>
                <a:spcPct val="20000"/>
              </a:spcBef>
              <a:spcAft>
                <a:spcPct val="0"/>
              </a:spcAft>
              <a:buFont typeface="Arial"/>
              <a:buChar char="•"/>
            </a:pPr>
            <a:r>
              <a:rPr lang="en-US" dirty="0" err="1"/>
              <a:t>Kommunen</a:t>
            </a:r>
            <a:r>
              <a:rPr lang="en-US" dirty="0"/>
              <a:t> er </a:t>
            </a:r>
            <a:r>
              <a:rPr lang="en-US" dirty="0" err="1"/>
              <a:t>ikke</a:t>
            </a:r>
            <a:r>
              <a:rPr lang="en-US" dirty="0"/>
              <a:t> </a:t>
            </a:r>
            <a:r>
              <a:rPr lang="en-US" dirty="0" err="1"/>
              <a:t>forpligtet</a:t>
            </a:r>
            <a:r>
              <a:rPr lang="en-US" dirty="0"/>
              <a:t> </a:t>
            </a:r>
            <a:r>
              <a:rPr lang="en-US" dirty="0" err="1"/>
              <a:t>til</a:t>
            </a:r>
            <a:r>
              <a:rPr lang="en-US" dirty="0"/>
              <a:t> at </a:t>
            </a:r>
            <a:r>
              <a:rPr lang="en-US" dirty="0" err="1"/>
              <a:t>bidrage</a:t>
            </a:r>
            <a:r>
              <a:rPr lang="en-US" dirty="0"/>
              <a:t> med </a:t>
            </a:r>
            <a:r>
              <a:rPr lang="en-US" dirty="0" err="1"/>
              <a:t>finansiel</a:t>
            </a:r>
            <a:r>
              <a:rPr lang="en-US" dirty="0"/>
              <a:t> </a:t>
            </a:r>
            <a:r>
              <a:rPr lang="en-US" dirty="0" err="1"/>
              <a:t>støtte</a:t>
            </a:r>
            <a:r>
              <a:rPr lang="en-US" dirty="0"/>
              <a:t> </a:t>
            </a:r>
            <a:r>
              <a:rPr lang="en-US" dirty="0" err="1"/>
              <a:t>til</a:t>
            </a:r>
            <a:r>
              <a:rPr lang="en-US" dirty="0"/>
              <a:t>  </a:t>
            </a:r>
            <a:r>
              <a:rPr lang="en-US" dirty="0" err="1"/>
              <a:t>kystbeskyttelsesanlæg</a:t>
            </a:r>
            <a:r>
              <a:rPr lang="en-US" dirty="0"/>
              <a:t>.  </a:t>
            </a:r>
            <a:endParaRPr lang="en-US" dirty="0">
              <a:cs typeface="Calibri"/>
            </a:endParaRPr>
          </a:p>
          <a:p>
            <a:pPr lvl="1" indent="-171450">
              <a:spcBef>
                <a:spcPct val="20000"/>
              </a:spcBef>
              <a:spcAft>
                <a:spcPct val="0"/>
              </a:spcAft>
              <a:buFont typeface="Courier New"/>
              <a:buChar char="o"/>
            </a:pPr>
            <a:r>
              <a:rPr lang="en-US" dirty="0" err="1"/>
              <a:t>Jf</a:t>
            </a:r>
            <a:r>
              <a:rPr lang="en-US" dirty="0"/>
              <a:t>. </a:t>
            </a:r>
            <a:r>
              <a:rPr lang="en-US" dirty="0" err="1"/>
              <a:t>Lovens</a:t>
            </a:r>
            <a:r>
              <a:rPr lang="en-US" dirty="0"/>
              <a:t> "</a:t>
            </a:r>
            <a:r>
              <a:rPr lang="en-US" i="1" dirty="0"/>
              <a:t>§9:Kommunalbestyrelsen </a:t>
            </a:r>
            <a:r>
              <a:rPr lang="en-US" i="1" dirty="0" err="1"/>
              <a:t>bestemmer</a:t>
            </a:r>
            <a:r>
              <a:rPr lang="en-US" i="1" dirty="0"/>
              <a:t>, </a:t>
            </a:r>
            <a:r>
              <a:rPr lang="en-US" i="1" dirty="0" err="1"/>
              <a:t>hvorledes</a:t>
            </a:r>
            <a:r>
              <a:rPr lang="en-US" i="1" dirty="0"/>
              <a:t> </a:t>
            </a:r>
            <a:r>
              <a:rPr lang="en-US" i="1" dirty="0" err="1"/>
              <a:t>midlerne</a:t>
            </a:r>
            <a:r>
              <a:rPr lang="en-US" i="1" dirty="0"/>
              <a:t> </a:t>
            </a:r>
            <a:r>
              <a:rPr lang="en-US" i="1" dirty="0" err="1"/>
              <a:t>til</a:t>
            </a:r>
            <a:r>
              <a:rPr lang="en-US" i="1" dirty="0"/>
              <a:t> </a:t>
            </a:r>
            <a:r>
              <a:rPr lang="en-US" i="1" dirty="0" err="1"/>
              <a:t>kystbeskyttelsesforanstaltningerne</a:t>
            </a:r>
            <a:r>
              <a:rPr lang="en-US" i="1" dirty="0"/>
              <a:t> </a:t>
            </a:r>
            <a:r>
              <a:rPr lang="en-US" i="1" dirty="0" err="1"/>
              <a:t>skal</a:t>
            </a:r>
            <a:r>
              <a:rPr lang="en-US" i="1" dirty="0"/>
              <a:t> </a:t>
            </a:r>
            <a:r>
              <a:rPr lang="en-US" i="1" dirty="0" err="1"/>
              <a:t>tilvejebringes</a:t>
            </a:r>
            <a:r>
              <a:rPr lang="en-US" i="1" dirty="0"/>
              <a:t>, </a:t>
            </a:r>
            <a:r>
              <a:rPr lang="en-US" i="1" dirty="0" err="1"/>
              <a:t>herunder</a:t>
            </a:r>
            <a:r>
              <a:rPr lang="en-US" i="1" dirty="0"/>
              <a:t>, om der </a:t>
            </a:r>
            <a:r>
              <a:rPr lang="en-US" i="1" dirty="0" err="1"/>
              <a:t>skal</a:t>
            </a:r>
            <a:r>
              <a:rPr lang="en-US" i="1" dirty="0"/>
              <a:t> </a:t>
            </a:r>
            <a:r>
              <a:rPr lang="en-US" i="1" dirty="0" err="1"/>
              <a:t>optages</a:t>
            </a:r>
            <a:r>
              <a:rPr lang="en-US" i="1" dirty="0"/>
              <a:t> </a:t>
            </a:r>
            <a:r>
              <a:rPr lang="en-US" i="1" dirty="0" err="1"/>
              <a:t>lån</a:t>
            </a:r>
            <a:r>
              <a:rPr lang="en-US" i="1" dirty="0"/>
              <a:t>, om </a:t>
            </a:r>
            <a:r>
              <a:rPr lang="en-US" i="1" dirty="0" err="1"/>
              <a:t>lån</a:t>
            </a:r>
            <a:r>
              <a:rPr lang="en-US" i="1" dirty="0"/>
              <a:t> </a:t>
            </a:r>
            <a:r>
              <a:rPr lang="en-US" i="1" dirty="0" err="1"/>
              <a:t>skal</a:t>
            </a:r>
            <a:r>
              <a:rPr lang="en-US" i="1" dirty="0"/>
              <a:t> </a:t>
            </a:r>
            <a:r>
              <a:rPr lang="en-US" i="1" dirty="0" err="1"/>
              <a:t>garanteres</a:t>
            </a:r>
            <a:r>
              <a:rPr lang="en-US" i="1" dirty="0"/>
              <a:t> af </a:t>
            </a:r>
            <a:r>
              <a:rPr lang="en-US" i="1" dirty="0" err="1"/>
              <a:t>kommunen</a:t>
            </a:r>
            <a:r>
              <a:rPr lang="en-US" i="1" dirty="0"/>
              <a:t>, og om </a:t>
            </a:r>
            <a:r>
              <a:rPr lang="en-US" i="1" dirty="0" err="1"/>
              <a:t>kommunen</a:t>
            </a:r>
            <a:r>
              <a:rPr lang="en-US" i="1" dirty="0"/>
              <a:t> </a:t>
            </a:r>
            <a:r>
              <a:rPr lang="en-US" i="1" dirty="0" err="1"/>
              <a:t>midlertidigt</a:t>
            </a:r>
            <a:r>
              <a:rPr lang="en-US" i="1" dirty="0"/>
              <a:t> </a:t>
            </a:r>
            <a:r>
              <a:rPr lang="en-US" i="1" dirty="0" err="1"/>
              <a:t>eller</a:t>
            </a:r>
            <a:r>
              <a:rPr lang="en-US" i="1" dirty="0"/>
              <a:t> </a:t>
            </a:r>
            <a:r>
              <a:rPr lang="en-US" i="1" dirty="0" err="1"/>
              <a:t>endeligt</a:t>
            </a:r>
            <a:r>
              <a:rPr lang="en-US" i="1" dirty="0"/>
              <a:t> </a:t>
            </a:r>
            <a:r>
              <a:rPr lang="en-US" i="1" dirty="0" err="1"/>
              <a:t>skal</a:t>
            </a:r>
            <a:r>
              <a:rPr lang="en-US" i="1" dirty="0"/>
              <a:t> </a:t>
            </a:r>
            <a:r>
              <a:rPr lang="en-US" i="1" dirty="0" err="1"/>
              <a:t>afholde</a:t>
            </a:r>
            <a:r>
              <a:rPr lang="en-US" i="1" dirty="0"/>
              <a:t> </a:t>
            </a:r>
            <a:r>
              <a:rPr lang="en-US" i="1" dirty="0" err="1"/>
              <a:t>udgiften</a:t>
            </a:r>
            <a:r>
              <a:rPr lang="en-US" i="1" dirty="0"/>
              <a:t>."</a:t>
            </a:r>
            <a:r>
              <a:rPr lang="en-US" dirty="0"/>
              <a:t> (LBK nr 73 af 18/01/2024)</a:t>
            </a:r>
            <a:endParaRPr lang="en-US" dirty="0">
              <a:cs typeface="Calibri" panose="020F0502020204030204"/>
            </a:endParaRPr>
          </a:p>
          <a:p>
            <a:pPr marL="171450" indent="-171450">
              <a:spcBef>
                <a:spcPct val="20000"/>
              </a:spcBef>
              <a:spcAft>
                <a:spcPct val="0"/>
              </a:spcAft>
              <a:buFont typeface="Arial"/>
              <a:buChar char="•"/>
            </a:pPr>
            <a:endParaRPr lang="en-US" dirty="0">
              <a:cs typeface="Calibri" panose="020F0502020204030204"/>
            </a:endParaRPr>
          </a:p>
          <a:p>
            <a:pPr>
              <a:spcBef>
                <a:spcPct val="20000"/>
              </a:spcBef>
              <a:spcAft>
                <a:spcPct val="0"/>
              </a:spcAft>
            </a:pPr>
            <a:r>
              <a:rPr lang="en-US" dirty="0">
                <a:cs typeface="Calibri" panose="020F0502020204030204"/>
              </a:rPr>
              <a:t> </a:t>
            </a:r>
          </a:p>
          <a:p>
            <a:pPr marL="171450" indent="-171450">
              <a:spcBef>
                <a:spcPct val="20000"/>
              </a:spcBef>
              <a:spcAft>
                <a:spcPct val="0"/>
              </a:spcAft>
              <a:buFont typeface="Arial"/>
              <a:buChar char="•"/>
            </a:pPr>
            <a:r>
              <a:rPr lang="en-US" dirty="0" err="1"/>
              <a:t>Kommunen</a:t>
            </a:r>
            <a:r>
              <a:rPr lang="en-US" dirty="0"/>
              <a:t> er </a:t>
            </a:r>
            <a:r>
              <a:rPr lang="en-US" dirty="0" err="1"/>
              <a:t>myndighed</a:t>
            </a:r>
            <a:r>
              <a:rPr lang="en-US" dirty="0"/>
              <a:t> i forhold </a:t>
            </a:r>
            <a:r>
              <a:rPr lang="en-US" dirty="0" err="1"/>
              <a:t>til</a:t>
            </a:r>
            <a:r>
              <a:rPr lang="en-US" dirty="0"/>
              <a:t> alle </a:t>
            </a:r>
            <a:r>
              <a:rPr lang="en-US" dirty="0" err="1"/>
              <a:t>typer</a:t>
            </a:r>
            <a:r>
              <a:rPr lang="en-US" dirty="0"/>
              <a:t> af </a:t>
            </a:r>
            <a:r>
              <a:rPr lang="en-US" dirty="0" err="1"/>
              <a:t>ansøgninger</a:t>
            </a:r>
            <a:r>
              <a:rPr lang="en-US" dirty="0"/>
              <a:t> om </a:t>
            </a:r>
            <a:r>
              <a:rPr lang="en-US" dirty="0" err="1"/>
              <a:t>etablering</a:t>
            </a:r>
            <a:r>
              <a:rPr lang="en-US" dirty="0"/>
              <a:t> af </a:t>
            </a:r>
            <a:r>
              <a:rPr lang="en-US" dirty="0" err="1"/>
              <a:t>kystbeskyttelsesanlæg</a:t>
            </a:r>
            <a:endParaRPr lang="en-US" dirty="0">
              <a:cs typeface="Calibri"/>
            </a:endParaRPr>
          </a:p>
          <a:p>
            <a:pPr marL="171450" indent="-171450">
              <a:spcBef>
                <a:spcPct val="20000"/>
              </a:spcBef>
              <a:spcAft>
                <a:spcPct val="0"/>
              </a:spcAft>
              <a:buFont typeface="Arial"/>
              <a:buChar char="•"/>
            </a:pPr>
            <a:r>
              <a:rPr lang="en-US" dirty="0" err="1"/>
              <a:t>Efterfølgende</a:t>
            </a:r>
            <a:r>
              <a:rPr lang="en-US" dirty="0"/>
              <a:t> </a:t>
            </a:r>
            <a:r>
              <a:rPr lang="en-US" dirty="0" err="1"/>
              <a:t>kan</a:t>
            </a:r>
            <a:r>
              <a:rPr lang="en-US" dirty="0"/>
              <a:t> </a:t>
            </a:r>
            <a:r>
              <a:rPr lang="en-US" dirty="0" err="1"/>
              <a:t>kommunen</a:t>
            </a:r>
            <a:r>
              <a:rPr lang="en-US" dirty="0"/>
              <a:t> have </a:t>
            </a:r>
            <a:r>
              <a:rPr lang="en-US" dirty="0" err="1"/>
              <a:t>tilsynsførende</a:t>
            </a:r>
            <a:r>
              <a:rPr lang="en-US" dirty="0"/>
              <a:t> </a:t>
            </a:r>
            <a:r>
              <a:rPr lang="en-US" dirty="0" err="1"/>
              <a:t>eller</a:t>
            </a:r>
            <a:r>
              <a:rPr lang="en-US" dirty="0"/>
              <a:t> administrative </a:t>
            </a:r>
            <a:r>
              <a:rPr lang="en-US" dirty="0" err="1"/>
              <a:t>forpligtelser</a:t>
            </a:r>
            <a:r>
              <a:rPr lang="en-US" dirty="0"/>
              <a:t>, </a:t>
            </a:r>
            <a:r>
              <a:rPr lang="en-US" dirty="0" err="1"/>
              <a:t>jf</a:t>
            </a:r>
            <a:r>
              <a:rPr lang="en-US" dirty="0"/>
              <a:t>. det </a:t>
            </a:r>
            <a:r>
              <a:rPr lang="en-US" dirty="0" err="1"/>
              <a:t>enkelte</a:t>
            </a:r>
            <a:r>
              <a:rPr lang="en-US" dirty="0"/>
              <a:t> </a:t>
            </a:r>
            <a:r>
              <a:rPr lang="en-US" dirty="0" err="1"/>
              <a:t>digelags</a:t>
            </a:r>
            <a:r>
              <a:rPr lang="en-US" dirty="0"/>
              <a:t> </a:t>
            </a:r>
            <a:r>
              <a:rPr lang="en-US" dirty="0" err="1"/>
              <a:t>vedtægter</a:t>
            </a:r>
            <a:r>
              <a:rPr lang="en-US" dirty="0"/>
              <a:t>.   </a:t>
            </a:r>
          </a:p>
          <a:p>
            <a:pPr marL="171450" indent="-171450">
              <a:spcBef>
                <a:spcPct val="20000"/>
              </a:spcBef>
              <a:spcAft>
                <a:spcPct val="0"/>
              </a:spcAft>
              <a:buFont typeface="Arial"/>
              <a:buChar char="•"/>
            </a:pPr>
            <a:r>
              <a:rPr lang="en-US" dirty="0" err="1"/>
              <a:t>Ligebehandling</a:t>
            </a:r>
            <a:r>
              <a:rPr lang="en-US" dirty="0"/>
              <a:t>…</a:t>
            </a:r>
            <a:endParaRPr lang="da-DK" dirty="0"/>
          </a:p>
          <a:p>
            <a:endParaRPr lang="da-DK" dirty="0">
              <a:cs typeface="Calibri"/>
            </a:endParaRPr>
          </a:p>
          <a:p>
            <a:endParaRPr lang="da-DK" dirty="0">
              <a:cs typeface="Calibri"/>
            </a:endParaRPr>
          </a:p>
          <a:p>
            <a:endParaRPr lang="da-DK" dirty="0"/>
          </a:p>
          <a:p>
            <a:endParaRPr lang="da-DK" dirty="0"/>
          </a:p>
          <a:p>
            <a:r>
              <a:rPr lang="da-DK" dirty="0"/>
              <a:t> </a:t>
            </a:r>
            <a:endParaRPr lang="da-DK" dirty="0">
              <a:cs typeface="Calibri"/>
            </a:endParaRPr>
          </a:p>
        </p:txBody>
      </p:sp>
      <p:sp>
        <p:nvSpPr>
          <p:cNvPr id="4" name="Pladsholder til slidenummer 3"/>
          <p:cNvSpPr>
            <a:spLocks noGrp="1"/>
          </p:cNvSpPr>
          <p:nvPr>
            <p:ph type="sldNum" sz="quarter" idx="5"/>
          </p:nvPr>
        </p:nvSpPr>
        <p:spPr/>
        <p:txBody>
          <a:bodyPr/>
          <a:lstStyle/>
          <a:p>
            <a:fld id="{BC3FA93E-C390-4370-B925-77596596F81F}" type="slidenum">
              <a:rPr lang="da-DK" smtClean="0"/>
              <a:t>12</a:t>
            </a:fld>
            <a:endParaRPr lang="da-DK"/>
          </a:p>
        </p:txBody>
      </p:sp>
    </p:spTree>
    <p:extLst>
      <p:ext uri="{BB962C8B-B14F-4D97-AF65-F5344CB8AC3E}">
        <p14:creationId xmlns:p14="http://schemas.microsoft.com/office/powerpoint/2010/main" val="2504101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Konkrete anlæg som kommunen ejer og har ansvar for </a:t>
            </a:r>
          </a:p>
          <a:p>
            <a:endParaRPr lang="da-DK" dirty="0"/>
          </a:p>
          <a:p>
            <a:r>
              <a:rPr lang="da-DK" dirty="0"/>
              <a:t>[Denne slide skal besvare følgende fra programmet: </a:t>
            </a:r>
            <a:r>
              <a:rPr lang="da-DK" sz="1800" dirty="0">
                <a:effectLst/>
                <a:latin typeface="Aptos"/>
                <a:ea typeface="Calibri" panose="020F0502020204030204" pitchFamily="34" charset="0"/>
                <a:cs typeface="Calibri" panose="020F0502020204030204" pitchFamily="34" charset="0"/>
              </a:rPr>
              <a:t>Kommunalbestyrelsen har vedtaget, at skader på slusen i Tubæk Å skal repareres. Der er besluttet Kystsikring Klinteparken, Ore Strand </a:t>
            </a:r>
            <a:r>
              <a:rPr lang="da-DK" sz="1800" dirty="0" err="1">
                <a:effectLst/>
                <a:latin typeface="Aptos"/>
                <a:ea typeface="Calibri" panose="020F0502020204030204" pitchFamily="34" charset="0"/>
                <a:cs typeface="Calibri" panose="020F0502020204030204" pitchFamily="34" charset="0"/>
              </a:rPr>
              <a:t>etc</a:t>
            </a:r>
            <a:r>
              <a:rPr lang="da-DK" sz="1800" dirty="0">
                <a:effectLst/>
                <a:latin typeface="Aptos"/>
                <a:ea typeface="Calibri" panose="020F0502020204030204" pitchFamily="34" charset="0"/>
                <a:cs typeface="Calibri" panose="020F0502020204030204" pitchFamily="34" charset="0"/>
              </a:rPr>
              <a:t>]</a:t>
            </a:r>
          </a:p>
          <a:p>
            <a:endParaRPr lang="da-DK" sz="1800" dirty="0">
              <a:effectLst/>
              <a:latin typeface="Aptos" panose="020B0004020202020204" pitchFamily="34" charset="0"/>
              <a:cs typeface="Calibri" panose="020F0502020204030204" pitchFamily="34" charset="0"/>
            </a:endParaRPr>
          </a:p>
          <a:p>
            <a:pPr algn="l" rtl="0" fontAlgn="base"/>
            <a:r>
              <a:rPr lang="da-DK" sz="1800" b="1" i="0" dirty="0">
                <a:solidFill>
                  <a:srgbClr val="000000"/>
                </a:solidFill>
                <a:effectLst/>
                <a:latin typeface="Calibri"/>
                <a:cs typeface="Calibri"/>
              </a:rPr>
              <a:t>Slusen ved Tubæk Å:</a:t>
            </a:r>
            <a:r>
              <a:rPr lang="da-DK" sz="1800" b="0" i="0" dirty="0">
                <a:solidFill>
                  <a:srgbClr val="000000"/>
                </a:solidFill>
                <a:effectLst/>
                <a:latin typeface="Calibri"/>
                <a:cs typeface="Calibri"/>
              </a:rPr>
              <a:t> </a:t>
            </a:r>
            <a:endParaRPr lang="da-DK" b="0" i="0" dirty="0">
              <a:solidFill>
                <a:srgbClr val="000000"/>
              </a:solidFill>
              <a:effectLst/>
              <a:latin typeface="Calibri"/>
              <a:cs typeface="Calibri"/>
            </a:endParaRPr>
          </a:p>
          <a:p>
            <a:pPr algn="l" rtl="0" fontAlgn="base"/>
            <a:r>
              <a:rPr lang="da-DK" sz="1800" b="0" i="0" dirty="0">
                <a:solidFill>
                  <a:srgbClr val="000000"/>
                </a:solidFill>
                <a:effectLst/>
                <a:latin typeface="Calibri"/>
                <a:cs typeface="Calibri"/>
              </a:rPr>
              <a:t>Retablering af slusen i Tubæk Å, er vedligehold af eksisterende anlæg. Anlægget ejes af VK, og hører under kommunens ejendomme/vejanlæg.  </a:t>
            </a:r>
            <a:endParaRPr lang="da-DK" b="0" i="0" dirty="0">
              <a:solidFill>
                <a:srgbClr val="000000"/>
              </a:solidFill>
              <a:effectLst/>
              <a:latin typeface="Calibri"/>
              <a:cs typeface="Calibri"/>
            </a:endParaRPr>
          </a:p>
          <a:p>
            <a:pPr algn="l" rtl="0" fontAlgn="base"/>
            <a:r>
              <a:rPr lang="da-DK" sz="1800" b="1" i="0" dirty="0">
                <a:solidFill>
                  <a:srgbClr val="000000"/>
                </a:solidFill>
                <a:effectLst/>
                <a:latin typeface="Calibri"/>
                <a:cs typeface="Calibri"/>
              </a:rPr>
              <a:t>Klinteparken ved Ore:</a:t>
            </a:r>
            <a:r>
              <a:rPr lang="da-DK" sz="1800" b="0" i="0" dirty="0">
                <a:solidFill>
                  <a:srgbClr val="000000"/>
                </a:solidFill>
                <a:effectLst/>
                <a:latin typeface="Calibri"/>
                <a:cs typeface="Calibri"/>
              </a:rPr>
              <a:t> </a:t>
            </a:r>
            <a:endParaRPr lang="da-DK" b="0" i="0" dirty="0">
              <a:solidFill>
                <a:srgbClr val="000000"/>
              </a:solidFill>
              <a:effectLst/>
              <a:latin typeface="Calibri"/>
              <a:cs typeface="Calibri"/>
            </a:endParaRPr>
          </a:p>
          <a:p>
            <a:pPr algn="l" rtl="0" fontAlgn="base"/>
            <a:r>
              <a:rPr lang="da-DK" sz="1800" b="0" i="0" dirty="0">
                <a:solidFill>
                  <a:srgbClr val="000000"/>
                </a:solidFill>
                <a:effectLst/>
                <a:latin typeface="Calibri"/>
                <a:cs typeface="Calibri"/>
              </a:rPr>
              <a:t>Klinteparken ved Ore er offentligt areal, hvor der har været et ældre anlæg, hvor der har været etableret en højvandmur. Efter stormen i 2022, har kommunen stået for retablering og forbedring af anlægget. </a:t>
            </a:r>
            <a:endParaRPr lang="da-DK" b="0" i="0" dirty="0">
              <a:solidFill>
                <a:srgbClr val="000000"/>
              </a:solidFill>
              <a:effectLst/>
              <a:latin typeface="Calibri"/>
              <a:cs typeface="Calibri"/>
            </a:endParaRPr>
          </a:p>
          <a:p>
            <a:pPr algn="l" rtl="0" fontAlgn="base"/>
            <a:r>
              <a:rPr lang="da-DK" sz="1800" b="0" i="0" dirty="0">
                <a:solidFill>
                  <a:srgbClr val="000000"/>
                </a:solidFill>
                <a:effectLst/>
                <a:latin typeface="Calibri"/>
                <a:cs typeface="Calibri"/>
              </a:rPr>
              <a:t> </a:t>
            </a:r>
            <a:endParaRPr lang="da-DK" b="0" i="0" dirty="0">
              <a:solidFill>
                <a:srgbClr val="000000"/>
              </a:solidFill>
              <a:effectLst/>
              <a:latin typeface="Calibri"/>
              <a:cs typeface="Calibri"/>
            </a:endParaRPr>
          </a:p>
          <a:p>
            <a:pPr algn="l" rtl="0" fontAlgn="base"/>
            <a:r>
              <a:rPr lang="da-DK" sz="1800" b="1" i="0" dirty="0">
                <a:solidFill>
                  <a:srgbClr val="000000"/>
                </a:solidFill>
                <a:effectLst/>
                <a:latin typeface="Calibri"/>
                <a:cs typeface="Calibri"/>
              </a:rPr>
              <a:t>Ore digelag:</a:t>
            </a:r>
            <a:r>
              <a:rPr lang="da-DK" sz="1800" b="0" i="0" dirty="0">
                <a:solidFill>
                  <a:srgbClr val="000000"/>
                </a:solidFill>
                <a:effectLst/>
                <a:latin typeface="Calibri"/>
                <a:cs typeface="Calibri"/>
              </a:rPr>
              <a:t> </a:t>
            </a:r>
            <a:endParaRPr lang="da-DK" b="0" i="0" dirty="0">
              <a:solidFill>
                <a:srgbClr val="000000"/>
              </a:solidFill>
              <a:effectLst/>
              <a:latin typeface="Calibri"/>
              <a:cs typeface="Calibri"/>
            </a:endParaRPr>
          </a:p>
          <a:p>
            <a:pPr fontAlgn="base"/>
            <a:r>
              <a:rPr lang="da-DK" sz="1800" b="0" i="0" dirty="0">
                <a:solidFill>
                  <a:srgbClr val="000000"/>
                </a:solidFill>
                <a:effectLst/>
                <a:latin typeface="Calibri"/>
                <a:cs typeface="Calibri"/>
              </a:rPr>
              <a:t>Blev oprettet 2015</a:t>
            </a:r>
            <a:r>
              <a:rPr lang="da-DK" sz="1800" dirty="0">
                <a:solidFill>
                  <a:srgbClr val="000000"/>
                </a:solidFill>
                <a:latin typeface="Calibri"/>
                <a:cs typeface="Calibri"/>
              </a:rPr>
              <a:t> som et kommunalt fællesprojekt</a:t>
            </a:r>
            <a:r>
              <a:rPr lang="da-DK" sz="1800" b="0" i="0" dirty="0">
                <a:solidFill>
                  <a:srgbClr val="000000"/>
                </a:solidFill>
                <a:effectLst/>
                <a:latin typeface="Calibri"/>
                <a:cs typeface="Calibri"/>
              </a:rPr>
              <a:t>, med det formål at beskytte ejendomme i det kystnære område mellem Masnedsundbroen og fyrrevænget, mod oversvømmelser fra havet.  </a:t>
            </a:r>
            <a:endParaRPr lang="da-DK" b="0" i="0" dirty="0">
              <a:solidFill>
                <a:srgbClr val="000000"/>
              </a:solidFill>
              <a:effectLst/>
              <a:latin typeface="Calibri"/>
              <a:cs typeface="Calibri"/>
            </a:endParaRPr>
          </a:p>
          <a:p>
            <a:pPr fontAlgn="base"/>
            <a:r>
              <a:rPr lang="da-DK" sz="1800" b="0" i="0" dirty="0">
                <a:solidFill>
                  <a:srgbClr val="000000"/>
                </a:solidFill>
                <a:effectLst/>
                <a:latin typeface="Calibri"/>
                <a:cs typeface="Calibri"/>
              </a:rPr>
              <a:t>Laget er oprette efter </a:t>
            </a:r>
            <a:r>
              <a:rPr lang="da-DK" sz="1800" b="0" i="0" dirty="0" err="1">
                <a:solidFill>
                  <a:srgbClr val="000000"/>
                </a:solidFill>
                <a:effectLst/>
                <a:latin typeface="Calibri"/>
                <a:cs typeface="Calibri"/>
              </a:rPr>
              <a:t>Kystbeskytteleslovens</a:t>
            </a:r>
            <a:r>
              <a:rPr lang="da-DK" sz="1800" b="0" i="0" dirty="0">
                <a:solidFill>
                  <a:srgbClr val="000000"/>
                </a:solidFill>
                <a:effectLst/>
                <a:latin typeface="Calibri"/>
                <a:cs typeface="Calibri"/>
              </a:rPr>
              <a:t> kap1, efter §1a, med </a:t>
            </a:r>
            <a:r>
              <a:rPr lang="da-DK" sz="1800" dirty="0">
                <a:solidFill>
                  <a:srgbClr val="000000"/>
                </a:solidFill>
                <a:latin typeface="Calibri"/>
                <a:cs typeface="Calibri"/>
              </a:rPr>
              <a:t>Vordingborg</a:t>
            </a:r>
            <a:r>
              <a:rPr lang="da-DK" sz="1800" b="0" i="0" dirty="0">
                <a:solidFill>
                  <a:srgbClr val="000000"/>
                </a:solidFill>
                <a:effectLst/>
                <a:latin typeface="Calibri"/>
                <a:cs typeface="Calibri"/>
              </a:rPr>
              <a:t> Kommune som styrende part. Vordingborg Kommunalbestyrelse har herunder besluttet, at laget skal oprettes og </a:t>
            </a:r>
            <a:r>
              <a:rPr lang="da-DK" sz="1800" b="0" i="0" dirty="0" err="1">
                <a:solidFill>
                  <a:srgbClr val="000000"/>
                </a:solidFill>
                <a:effectLst/>
                <a:latin typeface="Calibri"/>
                <a:cs typeface="Calibri"/>
              </a:rPr>
              <a:t>digebyggeriet</a:t>
            </a:r>
            <a:r>
              <a:rPr lang="da-DK" sz="1800" b="0" i="0" dirty="0">
                <a:solidFill>
                  <a:srgbClr val="000000"/>
                </a:solidFill>
                <a:effectLst/>
                <a:latin typeface="Calibri"/>
                <a:cs typeface="Calibri"/>
              </a:rPr>
              <a:t> skal gennemføres i henhold til Kystdirektoratets godkendelse af: 22.09.2014. Lagets formål er ved etablering og vedligeholdelse af et højvandsdige, at sikre ejendommene inden for interesseområdet mod oversvømmelse fra havet indtil kote 2,2 m DVR</a:t>
            </a:r>
            <a:r>
              <a:rPr lang="da-DK" sz="1800" dirty="0">
                <a:solidFill>
                  <a:srgbClr val="000000"/>
                </a:solidFill>
                <a:latin typeface="Calibri"/>
                <a:cs typeface="Calibri"/>
              </a:rPr>
              <a:t> . </a:t>
            </a:r>
            <a:endParaRPr lang="da-DK" b="0" i="0" dirty="0">
              <a:solidFill>
                <a:srgbClr val="000000"/>
              </a:solidFill>
              <a:effectLst/>
              <a:latin typeface="Calibri"/>
              <a:cs typeface="Calibri"/>
            </a:endParaRPr>
          </a:p>
          <a:p>
            <a:r>
              <a:rPr lang="da-DK" dirty="0"/>
              <a:t> </a:t>
            </a:r>
            <a:endParaRPr lang="da-DK" dirty="0">
              <a:cs typeface="Calibri"/>
            </a:endParaRPr>
          </a:p>
        </p:txBody>
      </p:sp>
      <p:sp>
        <p:nvSpPr>
          <p:cNvPr id="4" name="Pladsholder til slidenummer 3"/>
          <p:cNvSpPr>
            <a:spLocks noGrp="1"/>
          </p:cNvSpPr>
          <p:nvPr>
            <p:ph type="sldNum" sz="quarter" idx="5"/>
          </p:nvPr>
        </p:nvSpPr>
        <p:spPr/>
        <p:txBody>
          <a:bodyPr/>
          <a:lstStyle/>
          <a:p>
            <a:fld id="{BC3FA93E-C390-4370-B925-77596596F81F}" type="slidenum">
              <a:rPr lang="da-DK" smtClean="0"/>
              <a:t>13</a:t>
            </a:fld>
            <a:endParaRPr lang="da-DK"/>
          </a:p>
        </p:txBody>
      </p:sp>
    </p:spTree>
    <p:extLst>
      <p:ext uri="{BB962C8B-B14F-4D97-AF65-F5344CB8AC3E}">
        <p14:creationId xmlns:p14="http://schemas.microsoft.com/office/powerpoint/2010/main" val="1785457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800" dirty="0" err="1">
                <a:cs typeface="Calibri"/>
              </a:rPr>
              <a:t>Indtil</a:t>
            </a:r>
            <a:r>
              <a:rPr lang="en-US" sz="1800" dirty="0">
                <a:cs typeface="Calibri"/>
              </a:rPr>
              <a:t> </a:t>
            </a:r>
            <a:r>
              <a:rPr lang="en-US" sz="1800" dirty="0" err="1">
                <a:cs typeface="Calibri"/>
              </a:rPr>
              <a:t>videre</a:t>
            </a:r>
            <a:r>
              <a:rPr lang="en-US" sz="1800" dirty="0">
                <a:cs typeface="Calibri"/>
              </a:rPr>
              <a:t> er det jo </a:t>
            </a:r>
            <a:r>
              <a:rPr lang="en-US" sz="1800" dirty="0" err="1">
                <a:cs typeface="Calibri"/>
              </a:rPr>
              <a:t>kun</a:t>
            </a:r>
            <a:r>
              <a:rPr lang="en-US" sz="1800" dirty="0">
                <a:cs typeface="Calibri"/>
              </a:rPr>
              <a:t> </a:t>
            </a:r>
            <a:r>
              <a:rPr lang="en-US" sz="1800" dirty="0" err="1">
                <a:cs typeface="Calibri"/>
              </a:rPr>
              <a:t>besluttet</a:t>
            </a:r>
            <a:r>
              <a:rPr lang="en-US" sz="1800" dirty="0">
                <a:cs typeface="Calibri"/>
              </a:rPr>
              <a:t> at der </a:t>
            </a:r>
            <a:r>
              <a:rPr lang="en-US" sz="1800" dirty="0" err="1">
                <a:cs typeface="Calibri"/>
              </a:rPr>
              <a:t>skal</a:t>
            </a:r>
            <a:r>
              <a:rPr lang="en-US" sz="1800" dirty="0">
                <a:cs typeface="Calibri"/>
              </a:rPr>
              <a:t> </a:t>
            </a:r>
            <a:r>
              <a:rPr lang="en-US" sz="1800" dirty="0" err="1">
                <a:cs typeface="Calibri"/>
              </a:rPr>
              <a:t>udarbejdes</a:t>
            </a:r>
            <a:r>
              <a:rPr lang="en-US" sz="1800" dirty="0">
                <a:cs typeface="Calibri"/>
              </a:rPr>
              <a:t> </a:t>
            </a:r>
            <a:r>
              <a:rPr lang="en-US" sz="1800" dirty="0" err="1">
                <a:cs typeface="Calibri"/>
              </a:rPr>
              <a:t>en</a:t>
            </a:r>
            <a:r>
              <a:rPr lang="en-US" sz="1800" dirty="0">
                <a:cs typeface="Calibri"/>
              </a:rPr>
              <a:t> </a:t>
            </a:r>
            <a:r>
              <a:rPr lang="en-US" sz="1800" dirty="0" err="1">
                <a:cs typeface="Calibri"/>
              </a:rPr>
              <a:t>kyst</a:t>
            </a:r>
            <a:r>
              <a:rPr lang="en-US" sz="1800" dirty="0">
                <a:cs typeface="Calibri"/>
              </a:rPr>
              <a:t> strategi </a:t>
            </a:r>
          </a:p>
          <a:p>
            <a:endParaRPr lang="en-US" sz="1800" dirty="0">
              <a:cs typeface="Calibri"/>
            </a:endParaRPr>
          </a:p>
          <a:p>
            <a:r>
              <a:rPr lang="en-US" sz="1800" dirty="0" err="1">
                <a:cs typeface="Calibri"/>
              </a:rPr>
              <a:t>Formålet</a:t>
            </a:r>
            <a:r>
              <a:rPr lang="en-US" sz="1800" dirty="0">
                <a:cs typeface="Calibri"/>
              </a:rPr>
              <a:t> med </a:t>
            </a:r>
            <a:r>
              <a:rPr lang="en-US" sz="1800" dirty="0" err="1">
                <a:cs typeface="Calibri"/>
              </a:rPr>
              <a:t>strategien</a:t>
            </a:r>
            <a:r>
              <a:rPr lang="en-US" sz="1800" dirty="0">
                <a:cs typeface="Calibri"/>
              </a:rPr>
              <a:t> er at give </a:t>
            </a:r>
            <a:r>
              <a:rPr lang="en-US" sz="1800" dirty="0" err="1">
                <a:cs typeface="Calibri"/>
              </a:rPr>
              <a:t>os</a:t>
            </a:r>
            <a:r>
              <a:rPr lang="en-US" sz="1800" dirty="0">
                <a:cs typeface="Calibri"/>
              </a:rPr>
              <a:t> et </a:t>
            </a:r>
            <a:r>
              <a:rPr lang="en-US" sz="1800" dirty="0" err="1">
                <a:cs typeface="Calibri"/>
              </a:rPr>
              <a:t>grundlag</a:t>
            </a:r>
            <a:r>
              <a:rPr lang="en-US" sz="1800" dirty="0">
                <a:cs typeface="Calibri"/>
              </a:rPr>
              <a:t> for </a:t>
            </a:r>
            <a:r>
              <a:rPr lang="en-US" sz="1800" dirty="0" err="1">
                <a:cs typeface="Calibri"/>
              </a:rPr>
              <a:t>hvordan</a:t>
            </a:r>
            <a:r>
              <a:rPr lang="en-US" sz="1800" dirty="0">
                <a:cs typeface="Calibri"/>
              </a:rPr>
              <a:t> vi </a:t>
            </a:r>
            <a:r>
              <a:rPr lang="en-US" sz="1800" dirty="0" err="1">
                <a:cs typeface="Calibri"/>
              </a:rPr>
              <a:t>skal</a:t>
            </a:r>
            <a:r>
              <a:rPr lang="en-US" sz="1800" dirty="0">
                <a:cs typeface="Calibri"/>
              </a:rPr>
              <a:t> </a:t>
            </a:r>
            <a:r>
              <a:rPr lang="en-US" sz="1800" dirty="0" err="1">
                <a:cs typeface="Calibri"/>
              </a:rPr>
              <a:t>forvalte</a:t>
            </a:r>
            <a:r>
              <a:rPr lang="en-US" sz="1800" dirty="0">
                <a:cs typeface="Calibri"/>
              </a:rPr>
              <a:t>, </a:t>
            </a:r>
            <a:r>
              <a:rPr lang="en-US" sz="1800" dirty="0" err="1">
                <a:cs typeface="Calibri"/>
              </a:rPr>
              <a:t>beskytte</a:t>
            </a:r>
            <a:r>
              <a:rPr lang="en-US" sz="1800" dirty="0">
                <a:cs typeface="Calibri"/>
              </a:rPr>
              <a:t> og </a:t>
            </a:r>
            <a:r>
              <a:rPr lang="en-US" sz="1800" dirty="0" err="1">
                <a:cs typeface="Calibri"/>
              </a:rPr>
              <a:t>benytte</a:t>
            </a:r>
            <a:r>
              <a:rPr lang="en-US" sz="1800" dirty="0">
                <a:cs typeface="Calibri"/>
              </a:rPr>
              <a:t> </a:t>
            </a:r>
            <a:r>
              <a:rPr lang="en-US" sz="1800" dirty="0" err="1">
                <a:cs typeface="Calibri"/>
              </a:rPr>
              <a:t>vores</a:t>
            </a:r>
            <a:r>
              <a:rPr lang="en-US" sz="1800" dirty="0">
                <a:cs typeface="Calibri"/>
              </a:rPr>
              <a:t> </a:t>
            </a:r>
            <a:r>
              <a:rPr lang="en-US" sz="1800" dirty="0" err="1">
                <a:cs typeface="Calibri"/>
              </a:rPr>
              <a:t>kyster</a:t>
            </a:r>
            <a:r>
              <a:rPr lang="en-US" sz="1800" dirty="0">
                <a:cs typeface="Calibri"/>
              </a:rPr>
              <a:t> I </a:t>
            </a:r>
            <a:r>
              <a:rPr lang="en-US" sz="1800" dirty="0" err="1">
                <a:cs typeface="Calibri"/>
              </a:rPr>
              <a:t>fremtiden</a:t>
            </a:r>
            <a:r>
              <a:rPr lang="en-US" sz="1800" dirty="0">
                <a:cs typeface="Calibri"/>
              </a:rPr>
              <a:t> og give </a:t>
            </a:r>
            <a:r>
              <a:rPr lang="en-US" sz="1800" dirty="0" err="1">
                <a:cs typeface="Calibri"/>
              </a:rPr>
              <a:t>os</a:t>
            </a:r>
            <a:r>
              <a:rPr lang="en-US" sz="1800" dirty="0">
                <a:cs typeface="Calibri"/>
              </a:rPr>
              <a:t> et </a:t>
            </a:r>
            <a:r>
              <a:rPr lang="en-US" sz="1800" dirty="0" err="1">
                <a:cs typeface="Calibri"/>
              </a:rPr>
              <a:t>solidt</a:t>
            </a:r>
            <a:r>
              <a:rPr lang="en-US" sz="1800" dirty="0">
                <a:cs typeface="Calibri"/>
              </a:rPr>
              <a:t> </a:t>
            </a:r>
            <a:r>
              <a:rPr lang="en-US" sz="1800" dirty="0" err="1">
                <a:cs typeface="Calibri"/>
              </a:rPr>
              <a:t>administrationsgrundlag</a:t>
            </a:r>
            <a:r>
              <a:rPr lang="en-US" sz="1800" dirty="0">
                <a:cs typeface="Calibri"/>
              </a:rPr>
              <a:t> </a:t>
            </a:r>
          </a:p>
          <a:p>
            <a:endParaRPr lang="en-US" sz="1800" dirty="0">
              <a:cs typeface="Calibri"/>
            </a:endParaRPr>
          </a:p>
          <a:p>
            <a:pPr marL="285750" indent="-285750">
              <a:spcBef>
                <a:spcPct val="20000"/>
              </a:spcBef>
              <a:spcAft>
                <a:spcPct val="0"/>
              </a:spcAft>
              <a:buFont typeface="Arial,Sans-Serif"/>
              <a:buChar char="•"/>
            </a:pPr>
            <a:r>
              <a:rPr lang="da-DK" sz="1800" dirty="0"/>
              <a:t>Der findes pt. ingen kystanalyse eller fysisk gennemgang af kommunens kyster. Dette er analyser som andre kommuner har fået udført som grundlag for en kyststrategi</a:t>
            </a:r>
            <a:endParaRPr lang="da-DK" sz="1800" dirty="0">
              <a:cs typeface="Calibri"/>
            </a:endParaRPr>
          </a:p>
          <a:p>
            <a:pPr marL="285750" indent="-285750">
              <a:spcBef>
                <a:spcPct val="20000"/>
              </a:spcBef>
              <a:spcAft>
                <a:spcPct val="0"/>
              </a:spcAft>
              <a:buFont typeface="Arial,Sans-Serif"/>
              <a:buChar char="•"/>
            </a:pPr>
            <a:r>
              <a:rPr lang="da-DK" sz="1800" dirty="0"/>
              <a:t>Tilgængeligt værktøj,- som Kystdirektoratets "kystplanlægger" er grovkornet, og kan/bør ikke stå alene I forhold til en kyststrategi.</a:t>
            </a:r>
            <a:endParaRPr lang="da-DK" sz="1800" dirty="0">
              <a:cs typeface="Calibri"/>
            </a:endParaRPr>
          </a:p>
          <a:p>
            <a:pPr marL="285750" indent="-285750">
              <a:spcBef>
                <a:spcPct val="20000"/>
              </a:spcBef>
              <a:spcAft>
                <a:spcPct val="0"/>
              </a:spcAft>
              <a:buFont typeface="Arial,Sans-Serif"/>
              <a:buChar char="•"/>
            </a:pPr>
            <a:r>
              <a:rPr lang="da-DK" sz="1800" dirty="0"/>
              <a:t>Niveau for en strategi skal besluttes/diskuteres. Der er økonomi forbundet med en </a:t>
            </a:r>
            <a:r>
              <a:rPr lang="da-DK" sz="1800" dirty="0" err="1"/>
              <a:t>kysttstrategi</a:t>
            </a:r>
            <a:r>
              <a:rPr lang="da-DK" sz="1800" dirty="0"/>
              <a:t>, både mht. Rådgiverydelse og egen tid i Kommunen.</a:t>
            </a:r>
          </a:p>
          <a:p>
            <a:pPr marL="285750" indent="-285750">
              <a:spcBef>
                <a:spcPct val="20000"/>
              </a:spcBef>
              <a:spcAft>
                <a:spcPct val="0"/>
              </a:spcAft>
              <a:buFont typeface="Arial,Sans-Serif"/>
              <a:buChar char="•"/>
            </a:pPr>
            <a:r>
              <a:rPr lang="da-DK" sz="1800" dirty="0"/>
              <a:t>Og selv om vi gerne </a:t>
            </a:r>
            <a:r>
              <a:rPr lang="da-DK" sz="1800" dirty="0" err="1"/>
              <a:t>villle</a:t>
            </a:r>
            <a:r>
              <a:rPr lang="da-DK" sz="1800" dirty="0"/>
              <a:t> have et </a:t>
            </a:r>
            <a:r>
              <a:rPr lang="da-DK" sz="1800" dirty="0" err="1"/>
              <a:t>adminsitrationsgrundlag</a:t>
            </a:r>
            <a:r>
              <a:rPr lang="da-DK" sz="1800" dirty="0"/>
              <a:t> klart meget hurtigt fordi sagerne de ruller ind allerede nu, så kommer det til at tage noget tid med at få lavet strategien – vi skal i </a:t>
            </a:r>
            <a:r>
              <a:rPr lang="da-DK" sz="1800" dirty="0" err="1"/>
              <a:t>hverfald</a:t>
            </a:r>
            <a:r>
              <a:rPr lang="da-DK" sz="1800" dirty="0"/>
              <a:t> have noget klar der kan spille ind i 2025 budgetforhandlinger.  </a:t>
            </a:r>
            <a:endParaRPr lang="en-US" sz="1800" dirty="0"/>
          </a:p>
          <a:p>
            <a:pPr algn="l"/>
            <a:endParaRPr lang="da-DK" sz="1800" b="0" i="0" u="none" strike="noStrike" baseline="0" dirty="0">
              <a:latin typeface="ArialMT"/>
            </a:endParaRPr>
          </a:p>
          <a:p>
            <a:pPr algn="l"/>
            <a:r>
              <a:rPr lang="da-DK" sz="1800" b="0" i="0" u="none" strike="noStrike" baseline="0" dirty="0">
                <a:latin typeface="ArialMT"/>
              </a:rPr>
              <a:t>Politisk vil der kunne tages stilling til, hvordan der tages hensyn til kysten, herunder for</a:t>
            </a:r>
          </a:p>
          <a:p>
            <a:pPr algn="l"/>
            <a:r>
              <a:rPr lang="da-DK" sz="1800" b="0" i="0" u="none" strike="noStrike" baseline="0" dirty="0">
                <a:latin typeface="ArialMT"/>
              </a:rPr>
              <a:t>den fysiske udformning af anlæg, sikring af adgangsforhold og hensyn til naturlig kystdynamik, samt behov for</a:t>
            </a:r>
          </a:p>
          <a:p>
            <a:pPr algn="l"/>
            <a:r>
              <a:rPr lang="da-DK" sz="1800" b="0" i="0" u="none" strike="noStrike" baseline="0" dirty="0">
                <a:latin typeface="ArialMT"/>
              </a:rPr>
              <a:t>at beskytte kystnære naturtyper og arter. Det vil give administrationen et administrationsgrundlag og danne</a:t>
            </a:r>
          </a:p>
          <a:p>
            <a:pPr algn="l"/>
            <a:r>
              <a:rPr lang="da-DK" sz="1800" b="0" i="0" u="none" strike="noStrike" baseline="0" dirty="0">
                <a:latin typeface="ArialMT"/>
              </a:rPr>
              <a:t>baggrund for en mere målrettet og fokuseret indsats. Samtidig vil det give ansøgerne et klarere billede af,</a:t>
            </a:r>
          </a:p>
          <a:p>
            <a:pPr algn="l"/>
            <a:r>
              <a:rPr lang="da-DK" sz="1800" b="0" i="0" u="none" strike="noStrike" baseline="0" dirty="0">
                <a:latin typeface="ArialMT"/>
              </a:rPr>
              <a:t>hvad der kan forventes tilladelse til og processen kan tilrettelægges, så borgernes ønsker og synspunkter</a:t>
            </a:r>
          </a:p>
          <a:p>
            <a:pPr algn="l"/>
            <a:r>
              <a:rPr lang="da-DK" sz="1800" b="0" i="0" u="none" strike="noStrike" baseline="0" dirty="0">
                <a:latin typeface="ArialMT"/>
              </a:rPr>
              <a:t>bliver inddraget. </a:t>
            </a:r>
          </a:p>
          <a:p>
            <a:pPr algn="l"/>
            <a:endParaRPr lang="da-DK" sz="1800" b="0" i="0" u="none" strike="noStrike" baseline="0" dirty="0">
              <a:latin typeface="ArialMT"/>
            </a:endParaRPr>
          </a:p>
          <a:p>
            <a:pPr algn="l"/>
            <a:r>
              <a:rPr lang="da-DK" sz="1800" b="0" i="0" u="none" strike="noStrike" baseline="0" dirty="0">
                <a:latin typeface="ArialMT"/>
              </a:rPr>
              <a:t>Kortlægning, overblik og anbefalinger</a:t>
            </a:r>
          </a:p>
          <a:p>
            <a:r>
              <a:rPr lang="en-US" sz="1200" dirty="0" err="1">
                <a:solidFill>
                  <a:srgbClr val="000000"/>
                </a:solidFill>
                <a:latin typeface="Arial"/>
                <a:cs typeface="Arial"/>
              </a:rPr>
              <a:t>Skabe</a:t>
            </a:r>
            <a:r>
              <a:rPr lang="en-US" sz="1200" dirty="0">
                <a:solidFill>
                  <a:srgbClr val="000000"/>
                </a:solidFill>
                <a:latin typeface="Arial"/>
                <a:cs typeface="Arial"/>
              </a:rPr>
              <a:t> </a:t>
            </a:r>
            <a:r>
              <a:rPr lang="en-US" sz="1200" dirty="0" err="1">
                <a:solidFill>
                  <a:srgbClr val="000000"/>
                </a:solidFill>
                <a:latin typeface="Arial"/>
                <a:cs typeface="Arial"/>
              </a:rPr>
              <a:t>kendskab</a:t>
            </a:r>
            <a:r>
              <a:rPr lang="en-US" sz="1200" dirty="0">
                <a:solidFill>
                  <a:srgbClr val="000000"/>
                </a:solidFill>
                <a:latin typeface="Arial"/>
                <a:cs typeface="Arial"/>
              </a:rPr>
              <a:t> </a:t>
            </a:r>
            <a:r>
              <a:rPr lang="en-US" sz="1200" dirty="0" err="1">
                <a:solidFill>
                  <a:srgbClr val="000000"/>
                </a:solidFill>
                <a:latin typeface="Arial"/>
                <a:cs typeface="Arial"/>
              </a:rPr>
              <a:t>til</a:t>
            </a:r>
            <a:r>
              <a:rPr lang="en-US" sz="1200" dirty="0">
                <a:solidFill>
                  <a:srgbClr val="000000"/>
                </a:solidFill>
                <a:latin typeface="Arial"/>
                <a:cs typeface="Arial"/>
              </a:rPr>
              <a:t> </a:t>
            </a:r>
            <a:r>
              <a:rPr lang="en-US" sz="1200" dirty="0" err="1">
                <a:solidFill>
                  <a:srgbClr val="000000"/>
                </a:solidFill>
                <a:latin typeface="Arial"/>
                <a:cs typeface="Arial"/>
              </a:rPr>
              <a:t>kommunens</a:t>
            </a:r>
            <a:r>
              <a:rPr lang="en-US" sz="1200" dirty="0">
                <a:solidFill>
                  <a:srgbClr val="000000"/>
                </a:solidFill>
                <a:latin typeface="Arial"/>
                <a:cs typeface="Arial"/>
              </a:rPr>
              <a:t> </a:t>
            </a:r>
            <a:r>
              <a:rPr lang="en-US" sz="1200" dirty="0" err="1">
                <a:solidFill>
                  <a:srgbClr val="000000"/>
                </a:solidFill>
                <a:latin typeface="Arial"/>
                <a:cs typeface="Arial"/>
              </a:rPr>
              <a:t>kyster</a:t>
            </a:r>
            <a:endParaRPr lang="en-US" sz="1200" dirty="0">
              <a:solidFill>
                <a:srgbClr val="000000"/>
              </a:solidFill>
              <a:latin typeface="Arial"/>
              <a:cs typeface="Arial"/>
            </a:endParaRPr>
          </a:p>
          <a:p>
            <a:r>
              <a:rPr lang="en-US" sz="1200" dirty="0" err="1">
                <a:solidFill>
                  <a:srgbClr val="000000"/>
                </a:solidFill>
                <a:latin typeface="Arial"/>
                <a:cs typeface="Arial"/>
              </a:rPr>
              <a:t>Skabe</a:t>
            </a:r>
            <a:r>
              <a:rPr lang="en-US" sz="1200" dirty="0">
                <a:solidFill>
                  <a:srgbClr val="000000"/>
                </a:solidFill>
                <a:latin typeface="Arial"/>
                <a:cs typeface="Arial"/>
              </a:rPr>
              <a:t> </a:t>
            </a:r>
            <a:r>
              <a:rPr lang="en-US" sz="1200" dirty="0" err="1">
                <a:solidFill>
                  <a:srgbClr val="000000"/>
                </a:solidFill>
                <a:latin typeface="Arial"/>
                <a:cs typeface="Arial"/>
              </a:rPr>
              <a:t>overblik</a:t>
            </a:r>
            <a:r>
              <a:rPr lang="en-US" sz="1200" dirty="0">
                <a:solidFill>
                  <a:srgbClr val="000000"/>
                </a:solidFill>
                <a:latin typeface="Arial"/>
                <a:cs typeface="Arial"/>
              </a:rPr>
              <a:t> over </a:t>
            </a:r>
            <a:r>
              <a:rPr lang="en-US" sz="1200" dirty="0" err="1">
                <a:solidFill>
                  <a:srgbClr val="000000"/>
                </a:solidFill>
                <a:latin typeface="Arial"/>
                <a:cs typeface="Arial"/>
              </a:rPr>
              <a:t>udfordringer</a:t>
            </a:r>
            <a:r>
              <a:rPr lang="en-US" sz="1200" dirty="0">
                <a:solidFill>
                  <a:srgbClr val="000000"/>
                </a:solidFill>
                <a:latin typeface="Arial"/>
                <a:cs typeface="Arial"/>
              </a:rPr>
              <a:t> I forhold </a:t>
            </a:r>
            <a:r>
              <a:rPr lang="en-US" sz="1200" dirty="0" err="1">
                <a:solidFill>
                  <a:srgbClr val="000000"/>
                </a:solidFill>
                <a:latin typeface="Arial"/>
                <a:cs typeface="Arial"/>
              </a:rPr>
              <a:t>til</a:t>
            </a:r>
            <a:r>
              <a:rPr lang="en-US" sz="1200" dirty="0">
                <a:solidFill>
                  <a:srgbClr val="000000"/>
                </a:solidFill>
                <a:latin typeface="Arial"/>
                <a:cs typeface="Arial"/>
              </a:rPr>
              <a:t> erosion og </a:t>
            </a:r>
            <a:r>
              <a:rPr lang="en-US" sz="1200" dirty="0" err="1">
                <a:solidFill>
                  <a:srgbClr val="000000"/>
                </a:solidFill>
                <a:latin typeface="Arial"/>
                <a:cs typeface="Arial"/>
              </a:rPr>
              <a:t>oversvømmelse</a:t>
            </a:r>
            <a:r>
              <a:rPr lang="en-US" sz="1200" dirty="0">
                <a:solidFill>
                  <a:srgbClr val="000000"/>
                </a:solidFill>
                <a:latin typeface="Arial"/>
                <a:cs typeface="Arial"/>
              </a:rPr>
              <a:t>, </a:t>
            </a:r>
            <a:r>
              <a:rPr lang="en-US" sz="1200" dirty="0" err="1">
                <a:solidFill>
                  <a:srgbClr val="000000"/>
                </a:solidFill>
                <a:latin typeface="Arial"/>
                <a:cs typeface="Arial"/>
              </a:rPr>
              <a:t>samt</a:t>
            </a:r>
            <a:r>
              <a:rPr lang="en-US" sz="1200" dirty="0">
                <a:solidFill>
                  <a:srgbClr val="000000"/>
                </a:solidFill>
                <a:latin typeface="Arial"/>
                <a:cs typeface="Arial"/>
              </a:rPr>
              <a:t> </a:t>
            </a:r>
            <a:r>
              <a:rPr lang="en-US" sz="1200" dirty="0" err="1">
                <a:solidFill>
                  <a:srgbClr val="000000"/>
                </a:solidFill>
                <a:latin typeface="Arial"/>
                <a:cs typeface="Arial"/>
              </a:rPr>
              <a:t>hvilke</a:t>
            </a:r>
            <a:r>
              <a:rPr lang="en-US" sz="1200" dirty="0">
                <a:solidFill>
                  <a:srgbClr val="000000"/>
                </a:solidFill>
                <a:latin typeface="Arial"/>
                <a:cs typeface="Arial"/>
              </a:rPr>
              <a:t> </a:t>
            </a:r>
            <a:r>
              <a:rPr lang="en-US" sz="1200" dirty="0" err="1">
                <a:solidFill>
                  <a:srgbClr val="000000"/>
                </a:solidFill>
                <a:latin typeface="Arial"/>
                <a:cs typeface="Arial"/>
              </a:rPr>
              <a:t>strækninger</a:t>
            </a:r>
            <a:r>
              <a:rPr lang="en-US" sz="1200" dirty="0">
                <a:solidFill>
                  <a:srgbClr val="000000"/>
                </a:solidFill>
                <a:latin typeface="Arial"/>
                <a:cs typeface="Arial"/>
              </a:rPr>
              <a:t> der er </a:t>
            </a:r>
            <a:r>
              <a:rPr lang="en-US" sz="1200" dirty="0" err="1">
                <a:solidFill>
                  <a:srgbClr val="000000"/>
                </a:solidFill>
                <a:latin typeface="Arial"/>
                <a:cs typeface="Arial"/>
              </a:rPr>
              <a:t>udfordret</a:t>
            </a:r>
            <a:endParaRPr lang="en-US" sz="1200" dirty="0">
              <a:solidFill>
                <a:srgbClr val="000000"/>
              </a:solidFill>
              <a:latin typeface="Arial"/>
              <a:cs typeface="Arial"/>
            </a:endParaRPr>
          </a:p>
          <a:p>
            <a:r>
              <a:rPr lang="en-US" sz="1200" dirty="0">
                <a:solidFill>
                  <a:srgbClr val="000000"/>
                </a:solidFill>
                <a:latin typeface="Arial"/>
                <a:cs typeface="Arial"/>
              </a:rPr>
              <a:t>Give </a:t>
            </a:r>
            <a:r>
              <a:rPr lang="en-US" sz="1200" dirty="0" err="1">
                <a:solidFill>
                  <a:srgbClr val="000000"/>
                </a:solidFill>
                <a:latin typeface="Arial"/>
                <a:cs typeface="Arial"/>
              </a:rPr>
              <a:t>kendskab</a:t>
            </a:r>
            <a:r>
              <a:rPr lang="en-US" sz="1200" dirty="0">
                <a:solidFill>
                  <a:srgbClr val="000000"/>
                </a:solidFill>
                <a:latin typeface="Arial"/>
                <a:cs typeface="Arial"/>
              </a:rPr>
              <a:t> </a:t>
            </a:r>
            <a:r>
              <a:rPr lang="en-US" sz="1200" dirty="0" err="1">
                <a:solidFill>
                  <a:srgbClr val="000000"/>
                </a:solidFill>
                <a:latin typeface="Arial"/>
                <a:cs typeface="Arial"/>
              </a:rPr>
              <a:t>til</a:t>
            </a:r>
            <a:r>
              <a:rPr lang="en-US" sz="1200" dirty="0">
                <a:solidFill>
                  <a:srgbClr val="000000"/>
                </a:solidFill>
                <a:latin typeface="Arial"/>
                <a:cs typeface="Arial"/>
              </a:rPr>
              <a:t> </a:t>
            </a:r>
            <a:r>
              <a:rPr lang="en-US" sz="1200" dirty="0" err="1">
                <a:solidFill>
                  <a:srgbClr val="000000"/>
                </a:solidFill>
                <a:latin typeface="Arial"/>
                <a:cs typeface="Arial"/>
              </a:rPr>
              <a:t>kommende</a:t>
            </a:r>
            <a:r>
              <a:rPr lang="en-US" sz="1200" dirty="0">
                <a:solidFill>
                  <a:srgbClr val="000000"/>
                </a:solidFill>
                <a:latin typeface="Arial"/>
                <a:cs typeface="Arial"/>
              </a:rPr>
              <a:t> </a:t>
            </a:r>
            <a:r>
              <a:rPr lang="en-US" sz="1200" dirty="0" err="1">
                <a:solidFill>
                  <a:srgbClr val="000000"/>
                </a:solidFill>
                <a:latin typeface="Arial"/>
                <a:cs typeface="Arial"/>
              </a:rPr>
              <a:t>udfordringer</a:t>
            </a:r>
            <a:r>
              <a:rPr lang="en-US" sz="1200" dirty="0">
                <a:solidFill>
                  <a:srgbClr val="000000"/>
                </a:solidFill>
                <a:latin typeface="Arial"/>
                <a:cs typeface="Arial"/>
              </a:rPr>
              <a:t>, </a:t>
            </a:r>
            <a:r>
              <a:rPr lang="en-US" sz="1200" dirty="0" err="1">
                <a:solidFill>
                  <a:srgbClr val="000000"/>
                </a:solidFill>
                <a:latin typeface="Arial"/>
                <a:cs typeface="Arial"/>
              </a:rPr>
              <a:t>samt</a:t>
            </a:r>
            <a:r>
              <a:rPr lang="en-US" sz="1200" dirty="0">
                <a:solidFill>
                  <a:srgbClr val="000000"/>
                </a:solidFill>
                <a:latin typeface="Arial"/>
                <a:cs typeface="Arial"/>
              </a:rPr>
              <a:t> </a:t>
            </a:r>
            <a:r>
              <a:rPr lang="en-US" sz="1200" dirty="0" err="1">
                <a:solidFill>
                  <a:srgbClr val="000000"/>
                </a:solidFill>
                <a:latin typeface="Arial"/>
                <a:cs typeface="Arial"/>
              </a:rPr>
              <a:t>anbefalinger</a:t>
            </a:r>
            <a:r>
              <a:rPr lang="en-US" sz="1200" dirty="0">
                <a:solidFill>
                  <a:srgbClr val="000000"/>
                </a:solidFill>
                <a:latin typeface="Arial"/>
                <a:cs typeface="Arial"/>
              </a:rPr>
              <a:t> </a:t>
            </a:r>
            <a:r>
              <a:rPr lang="en-US" sz="1200" dirty="0" err="1">
                <a:solidFill>
                  <a:srgbClr val="000000"/>
                </a:solidFill>
                <a:latin typeface="Arial"/>
                <a:cs typeface="Arial"/>
              </a:rPr>
              <a:t>til</a:t>
            </a:r>
            <a:r>
              <a:rPr lang="en-US" sz="1200" dirty="0">
                <a:solidFill>
                  <a:srgbClr val="000000"/>
                </a:solidFill>
                <a:latin typeface="Arial"/>
                <a:cs typeface="Arial"/>
              </a:rPr>
              <a:t> </a:t>
            </a:r>
            <a:r>
              <a:rPr lang="en-US" sz="1200" dirty="0" err="1">
                <a:solidFill>
                  <a:srgbClr val="000000"/>
                </a:solidFill>
                <a:latin typeface="Arial"/>
                <a:cs typeface="Arial"/>
              </a:rPr>
              <a:t>hvordan</a:t>
            </a:r>
            <a:r>
              <a:rPr lang="en-US" sz="1200" dirty="0">
                <a:solidFill>
                  <a:srgbClr val="000000"/>
                </a:solidFill>
                <a:latin typeface="Arial"/>
                <a:cs typeface="Arial"/>
              </a:rPr>
              <a:t> de </a:t>
            </a:r>
            <a:r>
              <a:rPr lang="en-US" sz="1200" dirty="0" err="1">
                <a:solidFill>
                  <a:srgbClr val="000000"/>
                </a:solidFill>
                <a:latin typeface="Arial"/>
                <a:cs typeface="Arial"/>
              </a:rPr>
              <a:t>kan</a:t>
            </a:r>
            <a:r>
              <a:rPr lang="en-US" sz="1200" dirty="0">
                <a:solidFill>
                  <a:srgbClr val="000000"/>
                </a:solidFill>
                <a:latin typeface="Arial"/>
                <a:cs typeface="Arial"/>
              </a:rPr>
              <a:t> </a:t>
            </a:r>
            <a:r>
              <a:rPr lang="en-US" sz="1200" dirty="0" err="1">
                <a:solidFill>
                  <a:srgbClr val="000000"/>
                </a:solidFill>
                <a:latin typeface="Arial"/>
                <a:cs typeface="Arial"/>
              </a:rPr>
              <a:t>tilgås</a:t>
            </a:r>
            <a:endParaRPr lang="en-US" sz="1200" dirty="0">
              <a:solidFill>
                <a:srgbClr val="000000"/>
              </a:solidFill>
              <a:latin typeface="Arial"/>
              <a:cs typeface="Arial"/>
            </a:endParaRPr>
          </a:p>
          <a:p>
            <a:pPr algn="l"/>
            <a:r>
              <a:rPr lang="da-DK" dirty="0"/>
              <a:t>Kortlægge eksisterende kystlinje og eksisterende anlæg</a:t>
            </a:r>
          </a:p>
          <a:p>
            <a:pPr algn="l"/>
            <a:endParaRPr lang="da-DK" dirty="0"/>
          </a:p>
          <a:p>
            <a:pPr algn="l"/>
            <a:r>
              <a:rPr lang="da-DK" dirty="0"/>
              <a:t>Administrationsgrundlag og myndighedsbehandling</a:t>
            </a:r>
          </a:p>
          <a:p>
            <a:r>
              <a:rPr lang="en-US" sz="1200" dirty="0" err="1">
                <a:solidFill>
                  <a:srgbClr val="000000"/>
                </a:solidFill>
                <a:latin typeface="Arial"/>
                <a:cs typeface="Arial"/>
              </a:rPr>
              <a:t>Vurdere</a:t>
            </a:r>
            <a:r>
              <a:rPr lang="en-US" sz="1200" dirty="0">
                <a:solidFill>
                  <a:srgbClr val="000000"/>
                </a:solidFill>
                <a:latin typeface="Arial"/>
                <a:cs typeface="Arial"/>
              </a:rPr>
              <a:t> </a:t>
            </a:r>
            <a:r>
              <a:rPr lang="en-US" sz="1200" dirty="0" err="1">
                <a:solidFill>
                  <a:srgbClr val="000000"/>
                </a:solidFill>
                <a:latin typeface="Arial"/>
                <a:cs typeface="Arial"/>
              </a:rPr>
              <a:t>sikringsniveau</a:t>
            </a:r>
            <a:r>
              <a:rPr lang="en-US" sz="1200" dirty="0">
                <a:solidFill>
                  <a:srgbClr val="000000"/>
                </a:solidFill>
                <a:latin typeface="Arial"/>
                <a:cs typeface="Arial"/>
              </a:rPr>
              <a:t> for </a:t>
            </a:r>
            <a:r>
              <a:rPr lang="en-US" sz="1200" dirty="0" err="1">
                <a:solidFill>
                  <a:srgbClr val="000000"/>
                </a:solidFill>
                <a:latin typeface="Arial"/>
                <a:cs typeface="Arial"/>
              </a:rPr>
              <a:t>oversvømmelse</a:t>
            </a:r>
            <a:r>
              <a:rPr lang="en-US" sz="1200" dirty="0">
                <a:solidFill>
                  <a:srgbClr val="000000"/>
                </a:solidFill>
                <a:latin typeface="Arial"/>
                <a:cs typeface="Arial"/>
              </a:rPr>
              <a:t> og erosion </a:t>
            </a:r>
          </a:p>
          <a:p>
            <a:r>
              <a:rPr lang="en-US" sz="1200" dirty="0" err="1">
                <a:solidFill>
                  <a:srgbClr val="000000"/>
                </a:solidFill>
                <a:latin typeface="Arial"/>
                <a:cs typeface="Arial"/>
              </a:rPr>
              <a:t>Prioritere</a:t>
            </a:r>
            <a:r>
              <a:rPr lang="en-US" sz="1200" dirty="0">
                <a:solidFill>
                  <a:srgbClr val="000000"/>
                </a:solidFill>
                <a:latin typeface="Arial"/>
                <a:cs typeface="Arial"/>
              </a:rPr>
              <a:t> </a:t>
            </a:r>
            <a:r>
              <a:rPr lang="en-US" sz="1200" dirty="0" err="1">
                <a:solidFill>
                  <a:srgbClr val="000000"/>
                </a:solidFill>
                <a:latin typeface="Arial"/>
                <a:cs typeface="Arial"/>
              </a:rPr>
              <a:t>kommunens</a:t>
            </a:r>
            <a:r>
              <a:rPr lang="en-US" sz="1200" dirty="0">
                <a:solidFill>
                  <a:srgbClr val="000000"/>
                </a:solidFill>
                <a:latin typeface="Arial"/>
                <a:cs typeface="Arial"/>
              </a:rPr>
              <a:t> </a:t>
            </a:r>
            <a:r>
              <a:rPr lang="en-US" sz="1200" dirty="0" err="1">
                <a:solidFill>
                  <a:srgbClr val="000000"/>
                </a:solidFill>
                <a:latin typeface="Arial"/>
                <a:cs typeface="Arial"/>
              </a:rPr>
              <a:t>indsats</a:t>
            </a:r>
            <a:r>
              <a:rPr lang="en-US" sz="1200" dirty="0">
                <a:solidFill>
                  <a:srgbClr val="000000"/>
                </a:solidFill>
                <a:latin typeface="Arial"/>
                <a:cs typeface="Arial"/>
              </a:rPr>
              <a:t> og </a:t>
            </a:r>
            <a:r>
              <a:rPr lang="en-US" sz="1200" dirty="0" err="1">
                <a:solidFill>
                  <a:srgbClr val="000000"/>
                </a:solidFill>
                <a:latin typeface="Arial"/>
                <a:cs typeface="Arial"/>
              </a:rPr>
              <a:t>ressourcer</a:t>
            </a:r>
            <a:r>
              <a:rPr lang="en-US" sz="1200" dirty="0">
                <a:solidFill>
                  <a:srgbClr val="000000"/>
                </a:solidFill>
                <a:latin typeface="Arial"/>
                <a:cs typeface="Arial"/>
              </a:rPr>
              <a:t> </a:t>
            </a:r>
            <a:endParaRPr lang="en-US" dirty="0"/>
          </a:p>
          <a:p>
            <a:r>
              <a:rPr lang="en-US" sz="1200" dirty="0" err="1">
                <a:solidFill>
                  <a:srgbClr val="000000"/>
                </a:solidFill>
                <a:latin typeface="Arial"/>
                <a:cs typeface="Arial"/>
              </a:rPr>
              <a:t>Støtte</a:t>
            </a:r>
            <a:r>
              <a:rPr lang="en-US" sz="1200" dirty="0">
                <a:solidFill>
                  <a:srgbClr val="000000"/>
                </a:solidFill>
                <a:latin typeface="Arial"/>
                <a:cs typeface="Arial"/>
              </a:rPr>
              <a:t> </a:t>
            </a:r>
            <a:r>
              <a:rPr lang="en-US" sz="1200" dirty="0" err="1">
                <a:solidFill>
                  <a:srgbClr val="000000"/>
                </a:solidFill>
                <a:latin typeface="Arial"/>
                <a:cs typeface="Arial"/>
              </a:rPr>
              <a:t>grundejer</a:t>
            </a:r>
            <a:r>
              <a:rPr lang="en-US" sz="1200" dirty="0">
                <a:solidFill>
                  <a:srgbClr val="000000"/>
                </a:solidFill>
                <a:latin typeface="Arial"/>
                <a:cs typeface="Arial"/>
              </a:rPr>
              <a:t> i at </a:t>
            </a:r>
            <a:r>
              <a:rPr lang="en-US" sz="1200" dirty="0" err="1">
                <a:solidFill>
                  <a:srgbClr val="000000"/>
                </a:solidFill>
                <a:latin typeface="Arial"/>
                <a:cs typeface="Arial"/>
              </a:rPr>
              <a:t>vælge</a:t>
            </a:r>
            <a:r>
              <a:rPr lang="en-US" sz="1200" dirty="0">
                <a:solidFill>
                  <a:srgbClr val="000000"/>
                </a:solidFill>
                <a:latin typeface="Arial"/>
                <a:cs typeface="Arial"/>
              </a:rPr>
              <a:t> de </a:t>
            </a:r>
            <a:r>
              <a:rPr lang="en-US" sz="1200" dirty="0" err="1">
                <a:solidFill>
                  <a:srgbClr val="000000"/>
                </a:solidFill>
                <a:latin typeface="Arial"/>
                <a:cs typeface="Arial"/>
              </a:rPr>
              <a:t>rette</a:t>
            </a:r>
            <a:r>
              <a:rPr lang="en-US" sz="1200" dirty="0">
                <a:solidFill>
                  <a:srgbClr val="000000"/>
                </a:solidFill>
                <a:latin typeface="Arial"/>
                <a:cs typeface="Arial"/>
              </a:rPr>
              <a:t> </a:t>
            </a:r>
            <a:r>
              <a:rPr lang="en-US" sz="1200" dirty="0" err="1">
                <a:solidFill>
                  <a:srgbClr val="000000"/>
                </a:solidFill>
                <a:latin typeface="Arial"/>
                <a:cs typeface="Arial"/>
              </a:rPr>
              <a:t>løsninger</a:t>
            </a:r>
            <a:endParaRPr lang="en-US" sz="1200" dirty="0">
              <a:solidFill>
                <a:srgbClr val="000000"/>
              </a:solidFill>
            </a:endParaRPr>
          </a:p>
          <a:p>
            <a:r>
              <a:rPr lang="en-US" sz="1200" dirty="0">
                <a:solidFill>
                  <a:srgbClr val="000000"/>
                </a:solidFill>
                <a:latin typeface="Arial"/>
                <a:cs typeface="Arial"/>
              </a:rPr>
              <a:t>Give </a:t>
            </a:r>
            <a:r>
              <a:rPr lang="en-US" sz="1200" dirty="0" err="1">
                <a:solidFill>
                  <a:srgbClr val="000000"/>
                </a:solidFill>
                <a:latin typeface="Arial"/>
                <a:cs typeface="Arial"/>
              </a:rPr>
              <a:t>mulighed</a:t>
            </a:r>
            <a:r>
              <a:rPr lang="en-US" sz="1200" dirty="0">
                <a:solidFill>
                  <a:srgbClr val="000000"/>
                </a:solidFill>
                <a:latin typeface="Arial"/>
                <a:cs typeface="Arial"/>
              </a:rPr>
              <a:t> for </a:t>
            </a:r>
            <a:r>
              <a:rPr lang="en-US" sz="1200" dirty="0" err="1">
                <a:solidFill>
                  <a:srgbClr val="000000"/>
                </a:solidFill>
                <a:latin typeface="Arial"/>
                <a:cs typeface="Arial"/>
              </a:rPr>
              <a:t>helhedsvurderinger</a:t>
            </a:r>
            <a:r>
              <a:rPr lang="en-US" sz="1200" dirty="0">
                <a:solidFill>
                  <a:srgbClr val="000000"/>
                </a:solidFill>
                <a:latin typeface="Arial"/>
                <a:cs typeface="Arial"/>
              </a:rPr>
              <a:t> og </a:t>
            </a:r>
            <a:r>
              <a:rPr lang="en-US" sz="1200" dirty="0" err="1">
                <a:solidFill>
                  <a:srgbClr val="000000"/>
                </a:solidFill>
                <a:latin typeface="Arial"/>
                <a:cs typeface="Arial"/>
              </a:rPr>
              <a:t>fællesprojekter</a:t>
            </a:r>
            <a:endParaRPr lang="en-US" sz="1200" dirty="0">
              <a:solidFill>
                <a:srgbClr val="000000"/>
              </a:solidFill>
              <a:latin typeface="Arial"/>
              <a:cs typeface="Arial"/>
            </a:endParaRPr>
          </a:p>
          <a:p>
            <a:pPr algn="l"/>
            <a:endParaRPr lang="da-DK" dirty="0"/>
          </a:p>
        </p:txBody>
      </p:sp>
      <p:sp>
        <p:nvSpPr>
          <p:cNvPr id="4" name="Pladsholder til slidenummer 3"/>
          <p:cNvSpPr>
            <a:spLocks noGrp="1"/>
          </p:cNvSpPr>
          <p:nvPr>
            <p:ph type="sldNum" sz="quarter" idx="5"/>
          </p:nvPr>
        </p:nvSpPr>
        <p:spPr/>
        <p:txBody>
          <a:bodyPr/>
          <a:lstStyle/>
          <a:p>
            <a:fld id="{BC3FA93E-C390-4370-B925-77596596F81F}" type="slidenum">
              <a:rPr lang="da-DK" smtClean="0"/>
              <a:t>14</a:t>
            </a:fld>
            <a:endParaRPr lang="da-DK"/>
          </a:p>
        </p:txBody>
      </p:sp>
    </p:spTree>
    <p:extLst>
      <p:ext uri="{BB962C8B-B14F-4D97-AF65-F5344CB8AC3E}">
        <p14:creationId xmlns:p14="http://schemas.microsoft.com/office/powerpoint/2010/main" val="1388279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BC3FA93E-C390-4370-B925-77596596F81F}" type="slidenum">
              <a:rPr lang="en-US"/>
              <a:t>15</a:t>
            </a:fld>
            <a:endParaRPr lang="en-US"/>
          </a:p>
        </p:txBody>
      </p:sp>
    </p:spTree>
    <p:extLst>
      <p:ext uri="{BB962C8B-B14F-4D97-AF65-F5344CB8AC3E}">
        <p14:creationId xmlns:p14="http://schemas.microsoft.com/office/powerpoint/2010/main" val="141303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20000"/>
              </a:spcBef>
              <a:spcAft>
                <a:spcPct val="0"/>
              </a:spcAft>
              <a:buFont typeface="Arial"/>
              <a:buNone/>
            </a:pPr>
            <a:r>
              <a:rPr lang="en-US" b="1" dirty="0" err="1">
                <a:highlight>
                  <a:srgbClr val="FFFF00"/>
                </a:highlight>
              </a:rPr>
              <a:t>Baggrunden</a:t>
            </a:r>
            <a:r>
              <a:rPr lang="en-US" b="1" dirty="0">
                <a:highlight>
                  <a:srgbClr val="FFFF00"/>
                </a:highlight>
              </a:rPr>
              <a:t> for </a:t>
            </a:r>
            <a:r>
              <a:rPr lang="en-US" b="1" dirty="0" err="1">
                <a:highlight>
                  <a:srgbClr val="FFFF00"/>
                </a:highlight>
              </a:rPr>
              <a:t>oplægget</a:t>
            </a:r>
            <a:r>
              <a:rPr lang="en-US" b="1" dirty="0">
                <a:highlight>
                  <a:srgbClr val="FFFF00"/>
                </a:highlight>
              </a:rPr>
              <a:t> er de mange </a:t>
            </a:r>
            <a:r>
              <a:rPr lang="en-US" b="1" dirty="0" err="1">
                <a:highlight>
                  <a:srgbClr val="FFFF00"/>
                </a:highlight>
              </a:rPr>
              <a:t>hændelser</a:t>
            </a:r>
            <a:r>
              <a:rPr lang="en-US" b="1" dirty="0">
                <a:highlight>
                  <a:srgbClr val="FFFF00"/>
                </a:highlight>
              </a:rPr>
              <a:t> med </a:t>
            </a:r>
            <a:r>
              <a:rPr lang="en-US" b="1" dirty="0" err="1">
                <a:highlight>
                  <a:srgbClr val="FFFF00"/>
                </a:highlight>
              </a:rPr>
              <a:t>stormflod</a:t>
            </a:r>
            <a:r>
              <a:rPr lang="en-US" b="1" dirty="0">
                <a:highlight>
                  <a:srgbClr val="FFFF00"/>
                </a:highlight>
              </a:rPr>
              <a:t> og </a:t>
            </a:r>
            <a:r>
              <a:rPr lang="en-US" b="1" dirty="0" err="1">
                <a:highlight>
                  <a:srgbClr val="FFFF00"/>
                </a:highlight>
              </a:rPr>
              <a:t>storme</a:t>
            </a:r>
            <a:r>
              <a:rPr lang="en-US" b="1" dirty="0">
                <a:highlight>
                  <a:srgbClr val="FFFF00"/>
                </a:highlight>
              </a:rPr>
              <a:t> </a:t>
            </a:r>
            <a:r>
              <a:rPr lang="en-US" b="1" dirty="0" err="1">
                <a:highlight>
                  <a:srgbClr val="FFFF00"/>
                </a:highlight>
              </a:rPr>
              <a:t>som</a:t>
            </a:r>
            <a:r>
              <a:rPr lang="en-US" b="1" dirty="0">
                <a:highlight>
                  <a:srgbClr val="FFFF00"/>
                </a:highlight>
              </a:rPr>
              <a:t> vi </a:t>
            </a:r>
            <a:r>
              <a:rPr lang="en-US" b="1" dirty="0" err="1">
                <a:highlight>
                  <a:srgbClr val="FFFF00"/>
                </a:highlight>
              </a:rPr>
              <a:t>har</a:t>
            </a:r>
            <a:r>
              <a:rPr lang="en-US" b="1" dirty="0">
                <a:highlight>
                  <a:srgbClr val="FFFF00"/>
                </a:highlight>
              </a:rPr>
              <a:t> </a:t>
            </a:r>
            <a:r>
              <a:rPr lang="en-US" b="1" dirty="0" err="1">
                <a:highlight>
                  <a:srgbClr val="FFFF00"/>
                </a:highlight>
              </a:rPr>
              <a:t>oplevet</a:t>
            </a:r>
            <a:r>
              <a:rPr lang="en-US" b="1" dirty="0">
                <a:highlight>
                  <a:srgbClr val="FFFF00"/>
                </a:highlight>
              </a:rPr>
              <a:t> </a:t>
            </a:r>
            <a:r>
              <a:rPr lang="en-US" b="1" dirty="0" err="1">
                <a:highlight>
                  <a:srgbClr val="FFFF00"/>
                </a:highlight>
              </a:rPr>
              <a:t>siden</a:t>
            </a:r>
            <a:r>
              <a:rPr lang="en-US" b="1" dirty="0">
                <a:highlight>
                  <a:srgbClr val="FFFF00"/>
                </a:highlight>
              </a:rPr>
              <a:t> </a:t>
            </a:r>
            <a:r>
              <a:rPr lang="en-US" b="1" dirty="0" err="1">
                <a:highlight>
                  <a:srgbClr val="FFFF00"/>
                </a:highlight>
              </a:rPr>
              <a:t>efteråret</a:t>
            </a:r>
            <a:r>
              <a:rPr lang="en-US" b="1" dirty="0">
                <a:highlight>
                  <a:srgbClr val="FFFF00"/>
                </a:highlight>
              </a:rPr>
              <a:t> 2023. Det </a:t>
            </a:r>
            <a:r>
              <a:rPr lang="en-US" b="1" dirty="0" err="1">
                <a:highlight>
                  <a:srgbClr val="FFFF00"/>
                </a:highlight>
              </a:rPr>
              <a:t>har</a:t>
            </a:r>
            <a:r>
              <a:rPr lang="en-US" b="1" dirty="0">
                <a:highlight>
                  <a:srgbClr val="FFFF00"/>
                </a:highlight>
              </a:rPr>
              <a:t> </a:t>
            </a:r>
            <a:r>
              <a:rPr lang="en-US" b="1" dirty="0" err="1">
                <a:highlight>
                  <a:srgbClr val="FFFF00"/>
                </a:highlight>
              </a:rPr>
              <a:t>sendt</a:t>
            </a:r>
            <a:r>
              <a:rPr lang="en-US" b="1" dirty="0">
                <a:highlight>
                  <a:srgbClr val="FFFF00"/>
                </a:highlight>
              </a:rPr>
              <a:t> </a:t>
            </a:r>
            <a:r>
              <a:rPr lang="en-US" b="1" dirty="0" err="1">
                <a:highlight>
                  <a:srgbClr val="FFFF00"/>
                </a:highlight>
              </a:rPr>
              <a:t>os</a:t>
            </a:r>
            <a:r>
              <a:rPr lang="en-US" b="1" dirty="0">
                <a:highlight>
                  <a:srgbClr val="FFFF00"/>
                </a:highlight>
              </a:rPr>
              <a:t> </a:t>
            </a:r>
            <a:r>
              <a:rPr lang="en-US" b="1" dirty="0" err="1">
                <a:highlight>
                  <a:srgbClr val="FFFF00"/>
                </a:highlight>
              </a:rPr>
              <a:t>på</a:t>
            </a:r>
            <a:r>
              <a:rPr lang="en-US" b="1" dirty="0">
                <a:highlight>
                  <a:srgbClr val="FFFF00"/>
                </a:highlight>
              </a:rPr>
              <a:t> </a:t>
            </a:r>
            <a:r>
              <a:rPr lang="en-US" b="1" dirty="0" err="1">
                <a:highlight>
                  <a:srgbClr val="FFFF00"/>
                </a:highlight>
              </a:rPr>
              <a:t>overarbejde</a:t>
            </a:r>
            <a:r>
              <a:rPr lang="en-US" b="1" dirty="0">
                <a:highlight>
                  <a:srgbClr val="FFFF00"/>
                </a:highlight>
              </a:rPr>
              <a:t> </a:t>
            </a:r>
            <a:r>
              <a:rPr lang="en-US" b="1" dirty="0" err="1">
                <a:highlight>
                  <a:srgbClr val="FFFF00"/>
                </a:highlight>
              </a:rPr>
              <a:t>både</a:t>
            </a:r>
            <a:r>
              <a:rPr lang="en-US" b="1" dirty="0">
                <a:highlight>
                  <a:srgbClr val="FFFF00"/>
                </a:highlight>
              </a:rPr>
              <a:t> ¨</a:t>
            </a:r>
            <a:r>
              <a:rPr lang="en-US" b="1" dirty="0" err="1">
                <a:highlight>
                  <a:srgbClr val="FFFF00"/>
                </a:highlight>
              </a:rPr>
              <a:t>på</a:t>
            </a:r>
            <a:r>
              <a:rPr lang="en-US" b="1" dirty="0">
                <a:highlight>
                  <a:srgbClr val="FFFF00"/>
                </a:highlight>
              </a:rPr>
              <a:t> </a:t>
            </a:r>
            <a:r>
              <a:rPr lang="en-US" b="1" dirty="0" err="1">
                <a:highlight>
                  <a:srgbClr val="FFFF00"/>
                </a:highlight>
              </a:rPr>
              <a:t>beredskabssiden</a:t>
            </a:r>
            <a:r>
              <a:rPr lang="en-US" b="1" dirty="0">
                <a:highlight>
                  <a:srgbClr val="FFFF00"/>
                </a:highlight>
              </a:rPr>
              <a:t> og </a:t>
            </a:r>
            <a:r>
              <a:rPr lang="en-US" b="1" dirty="0" err="1">
                <a:highlight>
                  <a:srgbClr val="FFFF00"/>
                </a:highlight>
              </a:rPr>
              <a:t>efterfølgende</a:t>
            </a:r>
            <a:r>
              <a:rPr lang="en-US" b="1" dirty="0">
                <a:highlight>
                  <a:srgbClr val="FFFF00"/>
                </a:highlight>
              </a:rPr>
              <a:t> er der </a:t>
            </a:r>
            <a:r>
              <a:rPr lang="en-US" b="1" dirty="0" err="1">
                <a:highlight>
                  <a:srgbClr val="FFFF00"/>
                </a:highlight>
              </a:rPr>
              <a:t>kommet</a:t>
            </a:r>
            <a:r>
              <a:rPr lang="en-US" b="1" dirty="0">
                <a:highlight>
                  <a:srgbClr val="FFFF00"/>
                </a:highlight>
              </a:rPr>
              <a:t> mange </a:t>
            </a:r>
            <a:r>
              <a:rPr lang="en-US" b="1" dirty="0" err="1">
                <a:highlight>
                  <a:srgbClr val="FFFF00"/>
                </a:highlight>
              </a:rPr>
              <a:t>henvendelser</a:t>
            </a:r>
            <a:r>
              <a:rPr lang="en-US" b="1" dirty="0">
                <a:highlight>
                  <a:srgbClr val="FFFF00"/>
                </a:highlight>
              </a:rPr>
              <a:t> og </a:t>
            </a:r>
            <a:r>
              <a:rPr lang="en-US" b="1" dirty="0" err="1">
                <a:highlight>
                  <a:srgbClr val="FFFF00"/>
                </a:highlight>
              </a:rPr>
              <a:t>ansøgninger</a:t>
            </a:r>
            <a:r>
              <a:rPr lang="en-US" b="1" dirty="0">
                <a:highlight>
                  <a:srgbClr val="FFFF00"/>
                </a:highlight>
              </a:rPr>
              <a:t> om </a:t>
            </a:r>
            <a:r>
              <a:rPr lang="en-US" b="1" dirty="0" err="1">
                <a:highlight>
                  <a:srgbClr val="FFFF00"/>
                </a:highlight>
              </a:rPr>
              <a:t>skader</a:t>
            </a:r>
            <a:r>
              <a:rPr lang="en-US" b="1" dirty="0">
                <a:highlight>
                  <a:srgbClr val="FFFF00"/>
                </a:highlight>
              </a:rPr>
              <a:t>, </a:t>
            </a:r>
            <a:r>
              <a:rPr lang="en-US" b="1" dirty="0" err="1">
                <a:highlight>
                  <a:srgbClr val="FFFF00"/>
                </a:highlight>
              </a:rPr>
              <a:t>genopbygning</a:t>
            </a:r>
            <a:r>
              <a:rPr lang="en-US" b="1" dirty="0">
                <a:highlight>
                  <a:srgbClr val="FFFF00"/>
                </a:highlight>
              </a:rPr>
              <a:t> og </a:t>
            </a:r>
            <a:r>
              <a:rPr lang="en-US" b="1" dirty="0" err="1">
                <a:highlight>
                  <a:srgbClr val="FFFF00"/>
                </a:highlight>
              </a:rPr>
              <a:t>hvad</a:t>
            </a:r>
            <a:r>
              <a:rPr lang="en-US" b="1" dirty="0">
                <a:highlight>
                  <a:srgbClr val="FFFF00"/>
                </a:highlight>
              </a:rPr>
              <a:t> der </a:t>
            </a:r>
            <a:r>
              <a:rPr lang="en-US" b="1" dirty="0" err="1">
                <a:highlight>
                  <a:srgbClr val="FFFF00"/>
                </a:highlight>
              </a:rPr>
              <a:t>skal</a:t>
            </a:r>
            <a:r>
              <a:rPr lang="en-US" b="1" dirty="0">
                <a:highlight>
                  <a:srgbClr val="FFFF00"/>
                </a:highlight>
              </a:rPr>
              <a:t> </a:t>
            </a:r>
            <a:r>
              <a:rPr lang="en-US" b="1" dirty="0" err="1">
                <a:highlight>
                  <a:srgbClr val="FFFF00"/>
                </a:highlight>
              </a:rPr>
              <a:t>skev</a:t>
            </a:r>
            <a:r>
              <a:rPr lang="en-US" b="1" dirty="0">
                <a:highlight>
                  <a:srgbClr val="FFFF00"/>
                </a:highlight>
              </a:rPr>
              <a:t> med at </a:t>
            </a:r>
            <a:r>
              <a:rPr lang="en-US" b="1" dirty="0" err="1">
                <a:highlight>
                  <a:srgbClr val="FFFF00"/>
                </a:highlight>
              </a:rPr>
              <a:t>forstærke</a:t>
            </a:r>
            <a:r>
              <a:rPr lang="en-US" b="1" dirty="0">
                <a:highlight>
                  <a:srgbClr val="FFFF00"/>
                </a:highlight>
              </a:rPr>
              <a:t> og </a:t>
            </a:r>
            <a:r>
              <a:rPr lang="en-US" b="1" dirty="0" err="1">
                <a:highlight>
                  <a:srgbClr val="FFFF00"/>
                </a:highlight>
              </a:rPr>
              <a:t>forhøje</a:t>
            </a:r>
            <a:r>
              <a:rPr lang="en-US" b="1" dirty="0">
                <a:highlight>
                  <a:srgbClr val="FFFF00"/>
                </a:highlight>
              </a:rPr>
              <a:t> </a:t>
            </a:r>
            <a:r>
              <a:rPr lang="en-US" b="1" dirty="0" err="1">
                <a:highlight>
                  <a:srgbClr val="FFFF00"/>
                </a:highlight>
              </a:rPr>
              <a:t>kystanlæg</a:t>
            </a:r>
            <a:r>
              <a:rPr lang="en-US" b="1" dirty="0">
                <a:highlight>
                  <a:srgbClr val="FFFF00"/>
                </a:highlight>
              </a:rPr>
              <a:t> – nye </a:t>
            </a:r>
            <a:r>
              <a:rPr lang="en-US" b="1" dirty="0" err="1">
                <a:highlight>
                  <a:srgbClr val="FFFF00"/>
                </a:highlight>
              </a:rPr>
              <a:t>kystanlæg</a:t>
            </a:r>
            <a:r>
              <a:rPr lang="en-US" b="1" dirty="0">
                <a:highlight>
                  <a:srgbClr val="FFFF00"/>
                </a:highlight>
              </a:rPr>
              <a:t> mm</a:t>
            </a:r>
          </a:p>
          <a:p>
            <a:pPr marL="0" indent="0">
              <a:spcBef>
                <a:spcPct val="20000"/>
              </a:spcBef>
              <a:spcAft>
                <a:spcPct val="0"/>
              </a:spcAft>
              <a:buFont typeface="Arial"/>
              <a:buNone/>
            </a:pPr>
            <a:endParaRPr lang="en-US" b="1" dirty="0">
              <a:highlight>
                <a:srgbClr val="FFFF00"/>
              </a:highlight>
            </a:endParaRPr>
          </a:p>
          <a:p>
            <a:pPr marL="0" indent="0">
              <a:spcBef>
                <a:spcPct val="20000"/>
              </a:spcBef>
              <a:spcAft>
                <a:spcPct val="0"/>
              </a:spcAft>
              <a:buFont typeface="Arial"/>
              <a:buNone/>
            </a:pPr>
            <a:r>
              <a:rPr lang="en-US" b="1" dirty="0">
                <a:highlight>
                  <a:srgbClr val="FFFF00"/>
                </a:highlight>
              </a:rPr>
              <a:t> Det vi </a:t>
            </a:r>
            <a:r>
              <a:rPr lang="en-US" b="1" dirty="0" err="1">
                <a:highlight>
                  <a:srgbClr val="FFFF00"/>
                </a:highlight>
              </a:rPr>
              <a:t>kan</a:t>
            </a:r>
            <a:r>
              <a:rPr lang="en-US" b="1" dirty="0">
                <a:highlight>
                  <a:srgbClr val="FFFF00"/>
                </a:highlight>
              </a:rPr>
              <a:t> </a:t>
            </a:r>
            <a:r>
              <a:rPr lang="en-US" b="1" dirty="0" err="1">
                <a:highlight>
                  <a:srgbClr val="FFFF00"/>
                </a:highlight>
              </a:rPr>
              <a:t>mærke</a:t>
            </a:r>
            <a:r>
              <a:rPr lang="en-US" b="1" dirty="0">
                <a:highlight>
                  <a:srgbClr val="FFFF00"/>
                </a:highlight>
              </a:rPr>
              <a:t> det er at vi </a:t>
            </a:r>
            <a:r>
              <a:rPr lang="en-US" b="1" dirty="0" err="1">
                <a:highlight>
                  <a:srgbClr val="FFFF00"/>
                </a:highlight>
              </a:rPr>
              <a:t>har</a:t>
            </a:r>
            <a:r>
              <a:rPr lang="en-US" b="1" dirty="0">
                <a:highlight>
                  <a:srgbClr val="FFFF00"/>
                </a:highlight>
              </a:rPr>
              <a:t> Lang </a:t>
            </a:r>
            <a:r>
              <a:rPr lang="en-US" b="1" dirty="0" err="1">
                <a:highlight>
                  <a:srgbClr val="FFFF00"/>
                </a:highlight>
              </a:rPr>
              <a:t>kyststrækning</a:t>
            </a:r>
            <a:r>
              <a:rPr lang="en-US" b="1" dirty="0">
                <a:highlight>
                  <a:srgbClr val="FFFF00"/>
                </a:highlight>
              </a:rPr>
              <a:t> </a:t>
            </a:r>
            <a:r>
              <a:rPr lang="en-US" b="1" dirty="0" err="1">
                <a:highlight>
                  <a:srgbClr val="FFFF00"/>
                </a:highlight>
              </a:rPr>
              <a:t>Derfor</a:t>
            </a:r>
            <a:r>
              <a:rPr lang="en-US" b="1" dirty="0">
                <a:highlight>
                  <a:srgbClr val="FFFF00"/>
                </a:highlight>
              </a:rPr>
              <a:t> mange </a:t>
            </a:r>
            <a:r>
              <a:rPr lang="en-US" b="1" dirty="0" err="1">
                <a:highlight>
                  <a:srgbClr val="FFFF00"/>
                </a:highlight>
              </a:rPr>
              <a:t>hensyn</a:t>
            </a:r>
            <a:r>
              <a:rPr lang="en-US" b="1" dirty="0">
                <a:highlight>
                  <a:srgbClr val="FFFF00"/>
                </a:highlight>
              </a:rPr>
              <a:t> og </a:t>
            </a:r>
            <a:r>
              <a:rPr lang="en-US" b="1" dirty="0" err="1">
                <a:highlight>
                  <a:srgbClr val="FFFF00"/>
                </a:highlight>
              </a:rPr>
              <a:t>inteteresser</a:t>
            </a:r>
            <a:r>
              <a:rPr lang="en-US" b="1" dirty="0">
                <a:highlight>
                  <a:srgbClr val="FFFF00"/>
                </a:highlight>
              </a:rPr>
              <a:t> – bade </a:t>
            </a:r>
            <a:r>
              <a:rPr lang="en-US" b="1" dirty="0" err="1">
                <a:highlight>
                  <a:srgbClr val="FFFF00"/>
                </a:highlight>
              </a:rPr>
              <a:t>natur</a:t>
            </a:r>
            <a:r>
              <a:rPr lang="en-US" b="1" dirty="0">
                <a:highlight>
                  <a:srgbClr val="FFFF00"/>
                </a:highlight>
              </a:rPr>
              <a:t> og </a:t>
            </a:r>
            <a:r>
              <a:rPr lang="en-US" b="1" dirty="0" err="1">
                <a:highlight>
                  <a:srgbClr val="FFFF00"/>
                </a:highlight>
              </a:rPr>
              <a:t>menneskabte</a:t>
            </a:r>
            <a:r>
              <a:rPr lang="en-US" b="1" dirty="0">
                <a:highlight>
                  <a:srgbClr val="FFFF00"/>
                </a:highlight>
              </a:rPr>
              <a:t> </a:t>
            </a:r>
            <a:r>
              <a:rPr lang="en-US" b="1" dirty="0" err="1">
                <a:highlight>
                  <a:srgbClr val="FFFF00"/>
                </a:highlight>
              </a:rPr>
              <a:t>værdier</a:t>
            </a:r>
            <a:r>
              <a:rPr lang="en-US" b="1" dirty="0">
                <a:highlight>
                  <a:srgbClr val="FFFF00"/>
                </a:highlight>
              </a:rPr>
              <a:t> vi </a:t>
            </a:r>
            <a:r>
              <a:rPr lang="en-US" b="1" dirty="0" err="1">
                <a:highlight>
                  <a:srgbClr val="FFFF00"/>
                </a:highlight>
              </a:rPr>
              <a:t>skal</a:t>
            </a:r>
            <a:r>
              <a:rPr lang="en-US" b="1" dirty="0">
                <a:highlight>
                  <a:srgbClr val="FFFF00"/>
                </a:highlight>
              </a:rPr>
              <a:t> </a:t>
            </a:r>
            <a:r>
              <a:rPr lang="en-US" b="1" dirty="0" err="1">
                <a:highlight>
                  <a:srgbClr val="FFFF00"/>
                </a:highlight>
              </a:rPr>
              <a:t>tages</a:t>
            </a:r>
            <a:r>
              <a:rPr lang="en-US" b="1" dirty="0">
                <a:highlight>
                  <a:srgbClr val="FFFF00"/>
                </a:highlight>
              </a:rPr>
              <a:t> hand om og </a:t>
            </a:r>
            <a:r>
              <a:rPr lang="en-US" b="1" dirty="0" err="1">
                <a:highlight>
                  <a:srgbClr val="FFFF00"/>
                </a:highlight>
              </a:rPr>
              <a:t>beskyttes</a:t>
            </a:r>
            <a:r>
              <a:rPr lang="en-US" b="1" dirty="0">
                <a:highlight>
                  <a:srgbClr val="FFFF00"/>
                </a:highlight>
              </a:rPr>
              <a:t>. </a:t>
            </a:r>
          </a:p>
          <a:p>
            <a:pPr marL="0" indent="0">
              <a:spcBef>
                <a:spcPct val="20000"/>
              </a:spcBef>
              <a:spcAft>
                <a:spcPct val="0"/>
              </a:spcAft>
              <a:buFont typeface="Arial"/>
              <a:buNone/>
            </a:pPr>
            <a:endParaRPr lang="en-US" b="1" dirty="0">
              <a:highlight>
                <a:srgbClr val="FFFF00"/>
              </a:highlight>
            </a:endParaRPr>
          </a:p>
          <a:p>
            <a:pPr marL="0" indent="0">
              <a:spcBef>
                <a:spcPct val="20000"/>
              </a:spcBef>
              <a:spcAft>
                <a:spcPct val="0"/>
              </a:spcAft>
              <a:buFont typeface="Arial"/>
              <a:buNone/>
            </a:pPr>
            <a:r>
              <a:rPr lang="en-US" b="1" dirty="0">
                <a:highlight>
                  <a:srgbClr val="FFFF00"/>
                </a:highlight>
              </a:rPr>
              <a:t>Ja og </a:t>
            </a:r>
            <a:r>
              <a:rPr lang="en-US" b="1" dirty="0" err="1">
                <a:highlight>
                  <a:srgbClr val="FFFF00"/>
                </a:highlight>
              </a:rPr>
              <a:t>derfor</a:t>
            </a:r>
            <a:r>
              <a:rPr lang="en-US" b="1" dirty="0">
                <a:highlight>
                  <a:srgbClr val="FFFF00"/>
                </a:highlight>
              </a:rPr>
              <a:t> er det </a:t>
            </a:r>
            <a:r>
              <a:rPr lang="en-US" b="1" dirty="0" err="1">
                <a:highlight>
                  <a:srgbClr val="FFFF00"/>
                </a:highlight>
              </a:rPr>
              <a:t>allerede</a:t>
            </a:r>
            <a:r>
              <a:rPr lang="en-US" b="1" dirty="0">
                <a:highlight>
                  <a:srgbClr val="FFFF00"/>
                </a:highlight>
              </a:rPr>
              <a:t> </a:t>
            </a:r>
            <a:r>
              <a:rPr lang="en-US" b="1" dirty="0" err="1">
                <a:highlight>
                  <a:srgbClr val="FFFF00"/>
                </a:highlight>
              </a:rPr>
              <a:t>besluttet</a:t>
            </a:r>
            <a:r>
              <a:rPr lang="en-US" b="1" dirty="0">
                <a:highlight>
                  <a:srgbClr val="FFFF00"/>
                </a:highlight>
              </a:rPr>
              <a:t> af KB at der </a:t>
            </a:r>
            <a:r>
              <a:rPr lang="en-US" b="1" dirty="0" err="1">
                <a:highlight>
                  <a:srgbClr val="FFFF00"/>
                </a:highlight>
              </a:rPr>
              <a:t>skal</a:t>
            </a:r>
            <a:r>
              <a:rPr lang="en-US" b="1" dirty="0">
                <a:highlight>
                  <a:srgbClr val="FFFF00"/>
                </a:highlight>
              </a:rPr>
              <a:t> </a:t>
            </a:r>
            <a:r>
              <a:rPr lang="en-US" b="1" dirty="0" err="1">
                <a:highlight>
                  <a:srgbClr val="FFFF00"/>
                </a:highlight>
              </a:rPr>
              <a:t>udarbejdes</a:t>
            </a:r>
            <a:r>
              <a:rPr lang="en-US" b="1" dirty="0">
                <a:highlight>
                  <a:srgbClr val="FFFF00"/>
                </a:highlight>
              </a:rPr>
              <a:t> </a:t>
            </a:r>
            <a:r>
              <a:rPr lang="en-US" b="1" dirty="0" err="1">
                <a:highlight>
                  <a:srgbClr val="FFFF00"/>
                </a:highlight>
              </a:rPr>
              <a:t>en</a:t>
            </a:r>
            <a:r>
              <a:rPr lang="en-US" b="1" dirty="0">
                <a:highlight>
                  <a:srgbClr val="FFFF00"/>
                </a:highlight>
              </a:rPr>
              <a:t> </a:t>
            </a:r>
            <a:r>
              <a:rPr lang="en-US" b="1" dirty="0" err="1">
                <a:highlight>
                  <a:srgbClr val="FFFF00"/>
                </a:highlight>
              </a:rPr>
              <a:t>kyststrateti</a:t>
            </a:r>
            <a:r>
              <a:rPr lang="en-US" b="1" dirty="0">
                <a:highlight>
                  <a:srgbClr val="FFFF00"/>
                </a:highlight>
              </a:rPr>
              <a:t> for </a:t>
            </a:r>
            <a:r>
              <a:rPr lang="en-US" b="1" dirty="0" err="1">
                <a:highlight>
                  <a:srgbClr val="FFFF00"/>
                </a:highlight>
              </a:rPr>
              <a:t>kommunen</a:t>
            </a:r>
            <a:r>
              <a:rPr lang="en-US" b="1" dirty="0">
                <a:highlight>
                  <a:srgbClr val="FFFF00"/>
                </a:highlight>
              </a:rPr>
              <a:t>  </a:t>
            </a:r>
          </a:p>
          <a:p>
            <a:pPr marL="0" indent="0">
              <a:spcBef>
                <a:spcPct val="20000"/>
              </a:spcBef>
              <a:spcAft>
                <a:spcPct val="0"/>
              </a:spcAft>
              <a:buFont typeface="Arial"/>
              <a:buNone/>
            </a:pPr>
            <a:endParaRPr lang="en-US" b="1" dirty="0">
              <a:highlight>
                <a:srgbClr val="FFFF00"/>
              </a:highlight>
            </a:endParaRPr>
          </a:p>
          <a:p>
            <a:pPr marL="0" indent="0">
              <a:spcBef>
                <a:spcPct val="20000"/>
              </a:spcBef>
              <a:spcAft>
                <a:spcPct val="0"/>
              </a:spcAft>
              <a:buFont typeface="Arial"/>
              <a:buNone/>
            </a:pPr>
            <a:endParaRPr lang="en-US" b="1" dirty="0">
              <a:highlight>
                <a:srgbClr val="FFFF00"/>
              </a:highlight>
            </a:endParaRPr>
          </a:p>
          <a:p>
            <a:pPr marL="171450" indent="-171450">
              <a:spcBef>
                <a:spcPct val="20000"/>
              </a:spcBef>
              <a:spcAft>
                <a:spcPct val="0"/>
              </a:spcAft>
              <a:buFont typeface="Arial"/>
              <a:buChar char="•"/>
            </a:pPr>
            <a:r>
              <a:rPr lang="en-US" dirty="0"/>
              <a:t>Den </a:t>
            </a:r>
            <a:r>
              <a:rPr lang="en-US" dirty="0" err="1"/>
              <a:t>danske</a:t>
            </a:r>
            <a:r>
              <a:rPr lang="en-US" dirty="0"/>
              <a:t> </a:t>
            </a:r>
            <a:r>
              <a:rPr lang="en-US" dirty="0" err="1"/>
              <a:t>kystnatur</a:t>
            </a:r>
            <a:r>
              <a:rPr lang="en-US" dirty="0"/>
              <a:t> er </a:t>
            </a:r>
            <a:r>
              <a:rPr lang="en-US" dirty="0" err="1"/>
              <a:t>noget</a:t>
            </a:r>
            <a:r>
              <a:rPr lang="en-US" dirty="0"/>
              <a:t> af det </a:t>
            </a:r>
            <a:r>
              <a:rPr lang="en-US" dirty="0" err="1"/>
              <a:t>eneste</a:t>
            </a:r>
            <a:r>
              <a:rPr lang="en-US" dirty="0"/>
              <a:t> </a:t>
            </a:r>
            <a:r>
              <a:rPr lang="en-US" dirty="0" err="1"/>
              <a:t>oprindelige</a:t>
            </a:r>
            <a:r>
              <a:rPr lang="en-US" dirty="0"/>
              <a:t> </a:t>
            </a:r>
            <a:r>
              <a:rPr lang="en-US" dirty="0" err="1"/>
              <a:t>natur</a:t>
            </a:r>
            <a:r>
              <a:rPr lang="en-US" dirty="0"/>
              <a:t> der er </a:t>
            </a:r>
            <a:r>
              <a:rPr lang="en-US" dirty="0" err="1"/>
              <a:t>tilbage</a:t>
            </a:r>
            <a:r>
              <a:rPr lang="en-US" dirty="0"/>
              <a:t> i </a:t>
            </a:r>
            <a:r>
              <a:rPr lang="en-US" dirty="0" err="1"/>
              <a:t>Danmark</a:t>
            </a:r>
            <a:r>
              <a:rPr lang="en-US" dirty="0"/>
              <a:t>. </a:t>
            </a:r>
            <a:r>
              <a:rPr lang="en-US" dirty="0" err="1"/>
              <a:t>Langs</a:t>
            </a:r>
            <a:r>
              <a:rPr lang="en-US" dirty="0"/>
              <a:t> </a:t>
            </a:r>
            <a:r>
              <a:rPr lang="en-US" dirty="0" err="1"/>
              <a:t>uberørte</a:t>
            </a:r>
            <a:r>
              <a:rPr lang="en-US" dirty="0"/>
              <a:t> </a:t>
            </a:r>
            <a:r>
              <a:rPr lang="en-US" dirty="0" err="1"/>
              <a:t>kyster</a:t>
            </a:r>
            <a:r>
              <a:rPr lang="en-US" dirty="0"/>
              <a:t> </a:t>
            </a:r>
            <a:r>
              <a:rPr lang="en-US" dirty="0" err="1"/>
              <a:t>sker</a:t>
            </a:r>
            <a:r>
              <a:rPr lang="en-US" dirty="0"/>
              <a:t> der </a:t>
            </a:r>
            <a:r>
              <a:rPr lang="en-US" dirty="0" err="1"/>
              <a:t>naturlig</a:t>
            </a:r>
            <a:r>
              <a:rPr lang="en-US" dirty="0"/>
              <a:t> </a:t>
            </a:r>
            <a:r>
              <a:rPr lang="en-US" dirty="0" err="1"/>
              <a:t>kystdynamik</a:t>
            </a:r>
            <a:r>
              <a:rPr lang="en-US" dirty="0"/>
              <a:t>, der </a:t>
            </a:r>
            <a:r>
              <a:rPr lang="en-US" dirty="0" err="1"/>
              <a:t>betyder</a:t>
            </a:r>
            <a:r>
              <a:rPr lang="en-US" dirty="0"/>
              <a:t> at </a:t>
            </a:r>
            <a:r>
              <a:rPr lang="en-US" dirty="0" err="1"/>
              <a:t>kysterne</a:t>
            </a:r>
            <a:r>
              <a:rPr lang="en-US" dirty="0"/>
              <a:t> er under </a:t>
            </a:r>
            <a:r>
              <a:rPr lang="en-US" dirty="0" err="1"/>
              <a:t>konstant</a:t>
            </a:r>
            <a:r>
              <a:rPr lang="en-US" dirty="0"/>
              <a:t> </a:t>
            </a:r>
            <a:r>
              <a:rPr lang="en-US" dirty="0" err="1"/>
              <a:t>forandring</a:t>
            </a:r>
            <a:endParaRPr lang="en-US" dirty="0">
              <a:cs typeface="Calibri"/>
            </a:endParaRPr>
          </a:p>
          <a:p>
            <a:pPr marL="171450" indent="-171450">
              <a:spcBef>
                <a:spcPct val="20000"/>
              </a:spcBef>
              <a:spcAft>
                <a:spcPct val="0"/>
              </a:spcAft>
              <a:buFont typeface="Arial"/>
              <a:buChar char="•"/>
            </a:pPr>
            <a:r>
              <a:rPr lang="en-US" dirty="0"/>
              <a:t>For at </a:t>
            </a:r>
            <a:r>
              <a:rPr lang="en-US" dirty="0" err="1"/>
              <a:t>sikre</a:t>
            </a:r>
            <a:r>
              <a:rPr lang="en-US" dirty="0"/>
              <a:t> </a:t>
            </a:r>
            <a:r>
              <a:rPr lang="en-US" dirty="0" err="1"/>
              <a:t>kystnære</a:t>
            </a:r>
            <a:r>
              <a:rPr lang="en-US" dirty="0"/>
              <a:t> </a:t>
            </a:r>
            <a:r>
              <a:rPr lang="en-US" dirty="0" err="1"/>
              <a:t>menneskeskabte</a:t>
            </a:r>
            <a:r>
              <a:rPr lang="en-US" dirty="0"/>
              <a:t> </a:t>
            </a:r>
            <a:r>
              <a:rPr lang="en-US" dirty="0" err="1"/>
              <a:t>værdier</a:t>
            </a:r>
            <a:r>
              <a:rPr lang="en-US" dirty="0"/>
              <a:t>, </a:t>
            </a:r>
            <a:r>
              <a:rPr lang="en-US" dirty="0" err="1"/>
              <a:t>som</a:t>
            </a:r>
            <a:r>
              <a:rPr lang="en-US" dirty="0"/>
              <a:t> </a:t>
            </a:r>
            <a:r>
              <a:rPr lang="en-US" dirty="0" err="1"/>
              <a:t>havne</a:t>
            </a:r>
            <a:r>
              <a:rPr lang="en-US" dirty="0"/>
              <a:t>, byer, </a:t>
            </a:r>
            <a:r>
              <a:rPr lang="en-US" dirty="0" err="1"/>
              <a:t>huse</a:t>
            </a:r>
            <a:r>
              <a:rPr lang="en-US" dirty="0"/>
              <a:t> og </a:t>
            </a:r>
            <a:r>
              <a:rPr lang="en-US" dirty="0" err="1"/>
              <a:t>veje</a:t>
            </a:r>
            <a:r>
              <a:rPr lang="en-US" dirty="0"/>
              <a:t>, er der </a:t>
            </a:r>
            <a:r>
              <a:rPr lang="en-US" dirty="0" err="1"/>
              <a:t>bygget</a:t>
            </a:r>
            <a:r>
              <a:rPr lang="en-US" dirty="0"/>
              <a:t> </a:t>
            </a:r>
            <a:r>
              <a:rPr lang="en-US" dirty="0" err="1"/>
              <a:t>kystbeskyttelse</a:t>
            </a:r>
            <a:endParaRPr lang="en-US" dirty="0">
              <a:cs typeface="Calibri"/>
            </a:endParaRPr>
          </a:p>
          <a:p>
            <a:pPr marL="171450" indent="-171450">
              <a:spcBef>
                <a:spcPct val="20000"/>
              </a:spcBef>
              <a:spcAft>
                <a:spcPct val="0"/>
              </a:spcAft>
              <a:buFont typeface="Arial"/>
              <a:buChar char="•"/>
            </a:pPr>
            <a:r>
              <a:rPr lang="en-US" dirty="0" err="1"/>
              <a:t>Stigende</a:t>
            </a:r>
            <a:r>
              <a:rPr lang="en-US" dirty="0"/>
              <a:t> </a:t>
            </a:r>
            <a:r>
              <a:rPr lang="en-US" dirty="0" err="1"/>
              <a:t>vandstande</a:t>
            </a:r>
            <a:r>
              <a:rPr lang="en-US" dirty="0"/>
              <a:t> og </a:t>
            </a:r>
            <a:r>
              <a:rPr lang="en-US" dirty="0" err="1"/>
              <a:t>kraftigere</a:t>
            </a:r>
            <a:r>
              <a:rPr lang="en-US" dirty="0"/>
              <a:t> </a:t>
            </a:r>
            <a:r>
              <a:rPr lang="en-US" dirty="0" err="1"/>
              <a:t>storme</a:t>
            </a:r>
            <a:r>
              <a:rPr lang="en-US" dirty="0"/>
              <a:t>, </a:t>
            </a:r>
            <a:r>
              <a:rPr lang="en-US" dirty="0" err="1"/>
              <a:t>øger</a:t>
            </a:r>
            <a:r>
              <a:rPr lang="en-US" dirty="0"/>
              <a:t> </a:t>
            </a:r>
            <a:r>
              <a:rPr lang="en-US" dirty="0" err="1"/>
              <a:t>presset</a:t>
            </a:r>
            <a:r>
              <a:rPr lang="en-US" dirty="0"/>
              <a:t> </a:t>
            </a:r>
            <a:r>
              <a:rPr lang="en-US" dirty="0" err="1"/>
              <a:t>på</a:t>
            </a:r>
            <a:r>
              <a:rPr lang="en-US" dirty="0"/>
              <a:t> </a:t>
            </a:r>
            <a:r>
              <a:rPr lang="en-US" dirty="0" err="1"/>
              <a:t>behovet</a:t>
            </a:r>
            <a:r>
              <a:rPr lang="en-US" dirty="0"/>
              <a:t> for </a:t>
            </a:r>
            <a:r>
              <a:rPr lang="en-US" dirty="0" err="1"/>
              <a:t>kystsikring</a:t>
            </a:r>
            <a:endParaRPr lang="en-US" dirty="0">
              <a:cs typeface="Calibri"/>
            </a:endParaRPr>
          </a:p>
          <a:p>
            <a:pPr marL="171450" indent="-171450">
              <a:spcBef>
                <a:spcPct val="20000"/>
              </a:spcBef>
              <a:spcAft>
                <a:spcPct val="0"/>
              </a:spcAft>
              <a:buFont typeface="Arial"/>
              <a:buChar char="•"/>
            </a:pPr>
            <a:r>
              <a:rPr lang="en-US" dirty="0"/>
              <a:t>En strategi for </a:t>
            </a:r>
            <a:r>
              <a:rPr lang="en-US" dirty="0" err="1"/>
              <a:t>kommunens</a:t>
            </a:r>
            <a:r>
              <a:rPr lang="en-US" dirty="0"/>
              <a:t> </a:t>
            </a:r>
            <a:r>
              <a:rPr lang="en-US" dirty="0" err="1"/>
              <a:t>kyster</a:t>
            </a:r>
            <a:r>
              <a:rPr lang="en-US" dirty="0"/>
              <a:t> </a:t>
            </a:r>
            <a:r>
              <a:rPr lang="en-US" dirty="0" err="1"/>
              <a:t>kan</a:t>
            </a:r>
            <a:r>
              <a:rPr lang="en-US" dirty="0"/>
              <a:t> </a:t>
            </a:r>
            <a:r>
              <a:rPr lang="en-US" dirty="0" err="1"/>
              <a:t>fastsætte</a:t>
            </a:r>
            <a:r>
              <a:rPr lang="en-US" dirty="0"/>
              <a:t> </a:t>
            </a:r>
            <a:r>
              <a:rPr lang="en-US" dirty="0" err="1"/>
              <a:t>mål</a:t>
            </a:r>
            <a:r>
              <a:rPr lang="en-US" dirty="0"/>
              <a:t> og rammer for </a:t>
            </a:r>
            <a:r>
              <a:rPr lang="en-US" dirty="0" err="1"/>
              <a:t>kommunalbestyrelsens</a:t>
            </a:r>
            <a:r>
              <a:rPr lang="en-US" dirty="0"/>
              <a:t> </a:t>
            </a:r>
            <a:r>
              <a:rPr lang="en-US" dirty="0" err="1"/>
              <a:t>ønsker</a:t>
            </a:r>
            <a:r>
              <a:rPr lang="en-US" dirty="0"/>
              <a:t> og </a:t>
            </a:r>
            <a:r>
              <a:rPr lang="en-US" dirty="0" err="1"/>
              <a:t>retning</a:t>
            </a:r>
            <a:r>
              <a:rPr lang="en-US" dirty="0"/>
              <a:t> for </a:t>
            </a:r>
            <a:r>
              <a:rPr lang="en-US" dirty="0" err="1"/>
              <a:t>udviklingen</a:t>
            </a:r>
            <a:r>
              <a:rPr lang="en-US" dirty="0"/>
              <a:t> af </a:t>
            </a:r>
            <a:r>
              <a:rPr lang="en-US" dirty="0" err="1"/>
              <a:t>vores</a:t>
            </a:r>
            <a:r>
              <a:rPr lang="en-US" dirty="0"/>
              <a:t> </a:t>
            </a:r>
            <a:r>
              <a:rPr lang="en-US" dirty="0" err="1"/>
              <a:t>kyster</a:t>
            </a:r>
            <a:r>
              <a:rPr lang="en-US" dirty="0"/>
              <a:t>, og </a:t>
            </a:r>
            <a:r>
              <a:rPr lang="en-US" dirty="0" err="1"/>
              <a:t>deraf</a:t>
            </a:r>
            <a:r>
              <a:rPr lang="en-US" dirty="0"/>
              <a:t>  </a:t>
            </a:r>
            <a:r>
              <a:rPr lang="en-US" dirty="0" err="1"/>
              <a:t>rammerne</a:t>
            </a:r>
            <a:r>
              <a:rPr lang="en-US" dirty="0"/>
              <a:t> for </a:t>
            </a:r>
            <a:r>
              <a:rPr lang="en-US" dirty="0" err="1"/>
              <a:t>administrationens</a:t>
            </a:r>
            <a:r>
              <a:rPr lang="en-US" dirty="0"/>
              <a:t> </a:t>
            </a:r>
            <a:r>
              <a:rPr lang="en-US" dirty="0" err="1"/>
              <a:t>myndighedsbehandling</a:t>
            </a:r>
            <a:r>
              <a:rPr lang="en-US" dirty="0"/>
              <a:t> </a:t>
            </a:r>
            <a:r>
              <a:rPr lang="en-US" dirty="0" err="1"/>
              <a:t>efter</a:t>
            </a:r>
            <a:r>
              <a:rPr lang="en-US" dirty="0"/>
              <a:t> </a:t>
            </a:r>
            <a:r>
              <a:rPr lang="en-US" dirty="0" err="1"/>
              <a:t>kystbeskyttelsesloven</a:t>
            </a:r>
            <a:r>
              <a:rPr lang="en-US" dirty="0"/>
              <a:t> og </a:t>
            </a:r>
            <a:r>
              <a:rPr lang="en-US" dirty="0" err="1"/>
              <a:t>anden</a:t>
            </a:r>
            <a:r>
              <a:rPr lang="en-US" dirty="0"/>
              <a:t> </a:t>
            </a:r>
            <a:r>
              <a:rPr lang="en-US" dirty="0" err="1"/>
              <a:t>lovgivning</a:t>
            </a:r>
            <a:endParaRPr lang="en-US" dirty="0">
              <a:cs typeface="Calibri"/>
            </a:endParaRPr>
          </a:p>
          <a:p>
            <a:endParaRPr lang="en-US" dirty="0">
              <a:cs typeface="Calibri"/>
            </a:endParaRPr>
          </a:p>
          <a:p>
            <a:r>
              <a:rPr lang="da-DK" dirty="0"/>
              <a:t>Det ekstreme vejr i oktober 23 havde en særlig forhistorie. En vedholdende vestenvind lagde kimen til det voldsomme vejr, ved at presse ekstra vand ind i Østersøen.</a:t>
            </a:r>
            <a:endParaRPr lang="en-US" dirty="0"/>
          </a:p>
          <a:p>
            <a:r>
              <a:rPr lang="da-DK" dirty="0"/>
              <a:t>Derefter skiftede vejret til en kraftig østenvind der forløb over flere dage. Her blev vandet i Østersøen skubbet tilbage mod vest, hvilket ofte ender med en sammenstuvning af vandet, idet det kun langsomt kan passere gennem Lillebælt, Storebælt og Øresund. Da vinden tog til fredag og nærmede sig storm, kulminerede det hele med ekstremt høj vandstand i den vestlige del af Østersøen.</a:t>
            </a:r>
            <a:endParaRPr lang="en-US" dirty="0"/>
          </a:p>
          <a:p>
            <a:endParaRPr lang="da-DK" dirty="0"/>
          </a:p>
          <a:p>
            <a:r>
              <a:rPr lang="da-DK" dirty="0"/>
              <a:t>Dermed blev især de østvendte kyster i VK, berørt af et sammenfald af både højde og bølgepåvirkninger. Ifølge DMI, er det yderst sjældent, vi ser så kraftige vindhastigheder fra øst.</a:t>
            </a:r>
            <a:endParaRPr lang="en-US" dirty="0"/>
          </a:p>
          <a:p>
            <a:endParaRPr lang="da-DK" dirty="0"/>
          </a:p>
          <a:p>
            <a:r>
              <a:rPr lang="da-DK" dirty="0"/>
              <a:t>Især ved Præstø, blev højvandet højere end varslet fra DMI, med op til 60 cm.</a:t>
            </a:r>
          </a:p>
          <a:p>
            <a:endParaRPr lang="en-US" dirty="0">
              <a:cs typeface="Calibri"/>
            </a:endParaRPr>
          </a:p>
        </p:txBody>
      </p:sp>
      <p:sp>
        <p:nvSpPr>
          <p:cNvPr id="4" name="Slide Number Placeholder 3"/>
          <p:cNvSpPr>
            <a:spLocks noGrp="1"/>
          </p:cNvSpPr>
          <p:nvPr>
            <p:ph type="sldNum" sz="quarter" idx="5"/>
          </p:nvPr>
        </p:nvSpPr>
        <p:spPr/>
        <p:txBody>
          <a:bodyPr/>
          <a:lstStyle/>
          <a:p>
            <a:fld id="{BC3FA93E-C390-4370-B925-77596596F81F}" type="slidenum">
              <a:rPr lang="en-US"/>
              <a:t>2</a:t>
            </a:fld>
            <a:endParaRPr lang="en-US"/>
          </a:p>
        </p:txBody>
      </p:sp>
    </p:spTree>
    <p:extLst>
      <p:ext uri="{BB962C8B-B14F-4D97-AF65-F5344CB8AC3E}">
        <p14:creationId xmlns:p14="http://schemas.microsoft.com/office/powerpoint/2010/main" val="62143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Koer</a:t>
            </a:r>
            <a:r>
              <a:rPr lang="da-DK" dirty="0"/>
              <a:t> om stormfloden i </a:t>
            </a:r>
            <a:r>
              <a:rPr lang="da-DK" dirty="0" err="1"/>
              <a:t>okt</a:t>
            </a:r>
            <a:r>
              <a:rPr lang="da-DK" dirty="0"/>
              <a:t> 2023 </a:t>
            </a:r>
          </a:p>
          <a:p>
            <a:r>
              <a:rPr lang="da-DK" dirty="0"/>
              <a:t>Effekter som følge stormfloden oktober 2023, primært med fokus på områder med kystbeskyttelse, havne, og byer</a:t>
            </a:r>
          </a:p>
          <a:p>
            <a:endParaRPr lang="da-DK" dirty="0"/>
          </a:p>
          <a:p>
            <a:r>
              <a:rPr lang="da-DK" dirty="0" err="1">
                <a:ea typeface="Calibri"/>
                <a:cs typeface="Calibri" panose="020F0502020204030204"/>
              </a:rPr>
              <a:t>Digegennembrud</a:t>
            </a:r>
            <a:r>
              <a:rPr lang="da-DK" dirty="0">
                <a:ea typeface="Calibri"/>
                <a:cs typeface="Calibri" panose="020F0502020204030204"/>
              </a:rPr>
              <a:t>: Roneklint, Oddermosen, Hjulsporet</a:t>
            </a:r>
          </a:p>
          <a:p>
            <a:r>
              <a:rPr lang="da-DK" dirty="0">
                <a:ea typeface="Calibri"/>
                <a:cs typeface="Calibri" panose="020F0502020204030204"/>
              </a:rPr>
              <a:t>Skader på diget: Ulvshale nordlige dige, Borre Enge, Kindvig Hoved</a:t>
            </a:r>
          </a:p>
          <a:p>
            <a:r>
              <a:rPr lang="da-DK" dirty="0">
                <a:ea typeface="Calibri"/>
                <a:cs typeface="Calibri" panose="020F0502020204030204"/>
              </a:rPr>
              <a:t>Skader på havne: Præstø Havn, Klintholm Havn</a:t>
            </a:r>
          </a:p>
          <a:p>
            <a:r>
              <a:rPr lang="da-DK" dirty="0">
                <a:ea typeface="Calibri"/>
                <a:cs typeface="Calibri" panose="020F0502020204030204"/>
              </a:rPr>
              <a:t>Nedbrud på sluser: Tubæk Å, Ambæk Å</a:t>
            </a:r>
          </a:p>
          <a:p>
            <a:r>
              <a:rPr lang="da-DK" dirty="0">
                <a:ea typeface="Calibri"/>
                <a:cs typeface="Calibri" panose="020F0502020204030204"/>
              </a:rPr>
              <a:t>Skader på enkelte anlæg: Primært langs den sydlig del af Møn</a:t>
            </a:r>
          </a:p>
          <a:p>
            <a:r>
              <a:rPr lang="da-DK" dirty="0">
                <a:ea typeface="Calibri"/>
                <a:cs typeface="Calibri" panose="020F0502020204030204"/>
              </a:rPr>
              <a:t>Skader på strækninger uden anlæg: </a:t>
            </a:r>
            <a:r>
              <a:rPr lang="da-DK" dirty="0" err="1">
                <a:ea typeface="Calibri"/>
                <a:cs typeface="Calibri" panose="020F0502020204030204"/>
              </a:rPr>
              <a:t>Bla</a:t>
            </a:r>
            <a:r>
              <a:rPr lang="da-DK" dirty="0">
                <a:ea typeface="Calibri"/>
                <a:cs typeface="Calibri" panose="020F0502020204030204"/>
              </a:rPr>
              <a:t> ved Kindvig Enge, Ulvshale</a:t>
            </a:r>
          </a:p>
          <a:p>
            <a:r>
              <a:rPr lang="da-DK" dirty="0">
                <a:ea typeface="Calibri"/>
                <a:cs typeface="Calibri" panose="020F0502020204030204"/>
              </a:rPr>
              <a:t>Oversvømmelse: Stege Havn, Vordingborg Havn, Præstø by og havn</a:t>
            </a:r>
          </a:p>
          <a:p>
            <a:endParaRPr lang="da-DK" dirty="0">
              <a:ea typeface="Calibri"/>
              <a:cs typeface="Calibri" panose="020F0502020204030204"/>
            </a:endParaRPr>
          </a:p>
          <a:p>
            <a:r>
              <a:rPr lang="da-DK" dirty="0">
                <a:ea typeface="Calibri"/>
                <a:cs typeface="Calibri" panose="020F0502020204030204"/>
              </a:rPr>
              <a:t>Derudover har der været en mængde mindre skader som kommunen har noteret, det handler om stier bænke shelters, hvor for nogen af skaderne kommunen er ansvar lig for at rette op på skaderne.  </a:t>
            </a:r>
          </a:p>
          <a:p>
            <a:endParaRPr lang="da-DK" dirty="0">
              <a:ea typeface="Calibri"/>
              <a:cs typeface="Calibri" panose="020F0502020204030204"/>
            </a:endParaRPr>
          </a:p>
          <a:p>
            <a:r>
              <a:rPr lang="da-DK" dirty="0"/>
              <a:t>Det ekstreme vejr i oktober 23 havde en særlig forhistorie. En vedholdende vestenvind lagde kimen til det voldsomme vejr, ved at presse ekstra vand ind i Østersøen.</a:t>
            </a:r>
            <a:endParaRPr lang="en-US" dirty="0"/>
          </a:p>
          <a:p>
            <a:r>
              <a:rPr lang="da-DK" dirty="0"/>
              <a:t>Derefter skiftede vejret til en kraftig østenvind der forløb over flere dage. Her blev vandet i Østersøen skubbet tilbage mod vest, hvilket ofte ender med en sammenstuvning af vandet, idet det kun langsomt kan passere gennem Lillebælt, Storebælt og Øresund. Da vinden tog til fredag og nærmede sig storm, kulminerede det hele med ekstremt høj vandstand i den vestlige del af Østersøen.</a:t>
            </a:r>
            <a:endParaRPr lang="en-US" dirty="0"/>
          </a:p>
          <a:p>
            <a:endParaRPr lang="da-DK" dirty="0"/>
          </a:p>
          <a:p>
            <a:r>
              <a:rPr lang="da-DK" dirty="0"/>
              <a:t>Dermed blev især de østvendte kyster i VK, berørt af et sammenfald af både højde og bølgepåvirkninger. Ifølge DMI, er det yderst sjældent, vi ser så kraftige vindhastigheder fra øst.</a:t>
            </a:r>
            <a:endParaRPr lang="en-US" dirty="0"/>
          </a:p>
          <a:p>
            <a:endParaRPr lang="da-DK" dirty="0"/>
          </a:p>
          <a:p>
            <a:r>
              <a:rPr lang="da-DK" dirty="0"/>
              <a:t>Især ved Præstø, blev højvandet højere end varslet fra DMI, med op til 60 cm.</a:t>
            </a:r>
          </a:p>
          <a:p>
            <a:endParaRPr lang="da-DK" dirty="0">
              <a:ea typeface="Calibri"/>
              <a:cs typeface="Calibri" panose="020F0502020204030204"/>
            </a:endParaRPr>
          </a:p>
          <a:p>
            <a:endParaRPr lang="da-DK" dirty="0">
              <a:ea typeface="Calibri"/>
              <a:cs typeface="Calibri" panose="020F0502020204030204"/>
            </a:endParaRPr>
          </a:p>
        </p:txBody>
      </p:sp>
      <p:sp>
        <p:nvSpPr>
          <p:cNvPr id="4" name="Pladsholder til slidenummer 3"/>
          <p:cNvSpPr>
            <a:spLocks noGrp="1"/>
          </p:cNvSpPr>
          <p:nvPr>
            <p:ph type="sldNum" sz="quarter" idx="5"/>
          </p:nvPr>
        </p:nvSpPr>
        <p:spPr/>
        <p:txBody>
          <a:bodyPr/>
          <a:lstStyle/>
          <a:p>
            <a:fld id="{BC3FA93E-C390-4370-B925-77596596F81F}" type="slidenum">
              <a:rPr lang="da-DK" smtClean="0"/>
              <a:t>3</a:t>
            </a:fld>
            <a:endParaRPr lang="da-DK"/>
          </a:p>
        </p:txBody>
      </p:sp>
    </p:spTree>
    <p:extLst>
      <p:ext uri="{BB962C8B-B14F-4D97-AF65-F5344CB8AC3E}">
        <p14:creationId xmlns:p14="http://schemas.microsoft.com/office/powerpoint/2010/main" val="284111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Indledning: der bliver </a:t>
            </a:r>
          </a:p>
          <a:p>
            <a:r>
              <a:rPr lang="da-DK" dirty="0"/>
              <a:t>Varmere</a:t>
            </a:r>
          </a:p>
          <a:p>
            <a:r>
              <a:rPr lang="da-DK" dirty="0"/>
              <a:t>Voldsommere</a:t>
            </a:r>
          </a:p>
          <a:p>
            <a:r>
              <a:rPr lang="da-DK" dirty="0"/>
              <a:t>Vådere</a:t>
            </a:r>
          </a:p>
          <a:p>
            <a:r>
              <a:rPr lang="da-DK" dirty="0"/>
              <a:t>[Varmen genererer mere energi =&gt; voldsommere vejr, varmen smelter iskapperne]</a:t>
            </a:r>
          </a:p>
          <a:p>
            <a:pPr>
              <a:buFont typeface="Arial"/>
              <a:buNone/>
            </a:pPr>
            <a:endParaRPr lang="en-US" b="1" dirty="0">
              <a:latin typeface="Arial"/>
              <a:cs typeface="Arial"/>
            </a:endParaRPr>
          </a:p>
          <a:p>
            <a:endParaRPr lang="en-US" b="1" dirty="0">
              <a:latin typeface="Arial"/>
              <a:cs typeface="Arial"/>
            </a:endParaRPr>
          </a:p>
          <a:p>
            <a:r>
              <a:rPr lang="en-US" dirty="0">
                <a:latin typeface="Arial"/>
                <a:cs typeface="Arial"/>
              </a:rPr>
              <a:t>Disse </a:t>
            </a:r>
            <a:r>
              <a:rPr lang="en-US" dirty="0" err="1">
                <a:latin typeface="Arial"/>
                <a:cs typeface="Arial"/>
              </a:rPr>
              <a:t>scenarier</a:t>
            </a:r>
            <a:r>
              <a:rPr lang="en-US" dirty="0">
                <a:latin typeface="Arial"/>
                <a:cs typeface="Arial"/>
              </a:rPr>
              <a:t> </a:t>
            </a:r>
            <a:r>
              <a:rPr lang="en-US" dirty="0" err="1">
                <a:latin typeface="Arial"/>
                <a:cs typeface="Arial"/>
              </a:rPr>
              <a:t>viser</a:t>
            </a:r>
            <a:r>
              <a:rPr lang="en-US" dirty="0">
                <a:latin typeface="Arial"/>
                <a:cs typeface="Arial"/>
              </a:rPr>
              <a:t> </a:t>
            </a:r>
            <a:r>
              <a:rPr lang="en-US" dirty="0" err="1">
                <a:latin typeface="Arial"/>
                <a:cs typeface="Arial"/>
              </a:rPr>
              <a:t>hvordan</a:t>
            </a:r>
            <a:r>
              <a:rPr lang="en-US" dirty="0">
                <a:latin typeface="Arial"/>
                <a:cs typeface="Arial"/>
              </a:rPr>
              <a:t> </a:t>
            </a:r>
            <a:r>
              <a:rPr lang="en-US" dirty="0" err="1">
                <a:latin typeface="Arial"/>
                <a:cs typeface="Arial"/>
              </a:rPr>
              <a:t>havvandsstigninger</a:t>
            </a:r>
            <a:r>
              <a:rPr lang="en-US" dirty="0">
                <a:latin typeface="Arial"/>
                <a:cs typeface="Arial"/>
              </a:rPr>
              <a:t> og mere </a:t>
            </a:r>
            <a:r>
              <a:rPr lang="en-US" dirty="0" err="1">
                <a:latin typeface="Arial"/>
                <a:cs typeface="Arial"/>
              </a:rPr>
              <a:t>voldsomt</a:t>
            </a:r>
            <a:r>
              <a:rPr lang="en-US" dirty="0">
                <a:latin typeface="Arial"/>
                <a:cs typeface="Arial"/>
              </a:rPr>
              <a:t> </a:t>
            </a:r>
            <a:r>
              <a:rPr lang="en-US" dirty="0" err="1">
                <a:latin typeface="Arial"/>
                <a:cs typeface="Arial"/>
              </a:rPr>
              <a:t>vejr</a:t>
            </a:r>
            <a:r>
              <a:rPr lang="en-US" dirty="0">
                <a:latin typeface="Arial"/>
                <a:cs typeface="Arial"/>
              </a:rPr>
              <a:t> </a:t>
            </a:r>
            <a:r>
              <a:rPr lang="en-US" dirty="0" err="1">
                <a:latin typeface="Arial"/>
                <a:cs typeface="Arial"/>
              </a:rPr>
              <a:t>påvirker</a:t>
            </a:r>
            <a:r>
              <a:rPr lang="en-US" dirty="0">
                <a:latin typeface="Arial"/>
                <a:cs typeface="Arial"/>
              </a:rPr>
              <a:t> </a:t>
            </a:r>
            <a:r>
              <a:rPr lang="en-US" dirty="0" err="1">
                <a:latin typeface="Arial"/>
                <a:cs typeface="Arial"/>
              </a:rPr>
              <a:t>vores</a:t>
            </a:r>
            <a:r>
              <a:rPr lang="en-US" dirty="0">
                <a:latin typeface="Arial"/>
                <a:cs typeface="Arial"/>
              </a:rPr>
              <a:t> </a:t>
            </a:r>
            <a:r>
              <a:rPr lang="en-US" dirty="0" err="1">
                <a:latin typeface="Arial"/>
                <a:cs typeface="Arial"/>
              </a:rPr>
              <a:t>kyster</a:t>
            </a:r>
            <a:r>
              <a:rPr lang="en-US" dirty="0">
                <a:latin typeface="Arial"/>
                <a:cs typeface="Arial"/>
              </a:rPr>
              <a:t> og byer</a:t>
            </a:r>
          </a:p>
          <a:p>
            <a:r>
              <a:rPr lang="en-US" dirty="0" err="1">
                <a:latin typeface="Arial"/>
                <a:cs typeface="Arial"/>
              </a:rPr>
              <a:t>Generelle</a:t>
            </a:r>
            <a:r>
              <a:rPr lang="en-US" dirty="0">
                <a:latin typeface="Arial"/>
                <a:cs typeface="Arial"/>
              </a:rPr>
              <a:t> </a:t>
            </a:r>
            <a:r>
              <a:rPr lang="en-US" dirty="0" err="1">
                <a:latin typeface="Arial"/>
                <a:cs typeface="Arial"/>
              </a:rPr>
              <a:t>havvandsstigninger</a:t>
            </a:r>
            <a:r>
              <a:rPr lang="en-US" dirty="0">
                <a:latin typeface="Arial"/>
                <a:cs typeface="Arial"/>
              </a:rPr>
              <a:t> og </a:t>
            </a:r>
            <a:r>
              <a:rPr lang="en-US" b="1" u="sng" dirty="0" err="1">
                <a:highlight>
                  <a:srgbClr val="FFFF00"/>
                </a:highlight>
                <a:latin typeface="Arial"/>
                <a:cs typeface="Arial"/>
              </a:rPr>
              <a:t>løbende</a:t>
            </a:r>
            <a:r>
              <a:rPr lang="en-US" b="1" u="sng" dirty="0">
                <a:highlight>
                  <a:srgbClr val="FFFF00"/>
                </a:highlight>
                <a:latin typeface="Arial"/>
                <a:cs typeface="Arial"/>
              </a:rPr>
              <a:t> erosion af </a:t>
            </a:r>
            <a:r>
              <a:rPr lang="en-US" b="1" u="sng" dirty="0" err="1">
                <a:highlight>
                  <a:srgbClr val="FFFF00"/>
                </a:highlight>
                <a:latin typeface="Arial"/>
                <a:cs typeface="Arial"/>
              </a:rPr>
              <a:t>kysterne</a:t>
            </a:r>
            <a:r>
              <a:rPr lang="en-US" b="1" dirty="0">
                <a:latin typeface="Arial"/>
                <a:cs typeface="Arial"/>
              </a:rPr>
              <a:t>. </a:t>
            </a:r>
            <a:r>
              <a:rPr lang="en-US" dirty="0" err="1">
                <a:latin typeface="Arial"/>
                <a:cs typeface="Arial"/>
              </a:rPr>
              <a:t>Voldsomme</a:t>
            </a:r>
            <a:r>
              <a:rPr lang="en-US" dirty="0">
                <a:latin typeface="Arial"/>
                <a:cs typeface="Arial"/>
              </a:rPr>
              <a:t> </a:t>
            </a:r>
            <a:r>
              <a:rPr lang="en-US" dirty="0" err="1">
                <a:latin typeface="Arial"/>
                <a:cs typeface="Arial"/>
              </a:rPr>
              <a:t>vejrhændelser</a:t>
            </a:r>
            <a:r>
              <a:rPr lang="en-US" dirty="0">
                <a:latin typeface="Arial"/>
                <a:cs typeface="Arial"/>
              </a:rPr>
              <a:t> </a:t>
            </a:r>
            <a:r>
              <a:rPr lang="en-US" dirty="0" err="1">
                <a:latin typeface="Arial"/>
                <a:cs typeface="Arial"/>
              </a:rPr>
              <a:t>som</a:t>
            </a:r>
            <a:r>
              <a:rPr lang="en-US" dirty="0">
                <a:latin typeface="Arial"/>
                <a:cs typeface="Arial"/>
              </a:rPr>
              <a:t> </a:t>
            </a:r>
            <a:r>
              <a:rPr lang="en-US" dirty="0" err="1">
                <a:latin typeface="Arial"/>
                <a:cs typeface="Arial"/>
              </a:rPr>
              <a:t>storme</a:t>
            </a:r>
            <a:r>
              <a:rPr lang="en-US" dirty="0">
                <a:latin typeface="Arial"/>
                <a:cs typeface="Arial"/>
              </a:rPr>
              <a:t> og </a:t>
            </a:r>
            <a:r>
              <a:rPr lang="en-US" dirty="0" err="1">
                <a:latin typeface="Arial"/>
                <a:cs typeface="Arial"/>
              </a:rPr>
              <a:t>stormfloder</a:t>
            </a:r>
            <a:r>
              <a:rPr lang="en-US" dirty="0">
                <a:latin typeface="Arial"/>
                <a:cs typeface="Arial"/>
              </a:rPr>
              <a:t> </a:t>
            </a:r>
            <a:r>
              <a:rPr lang="en-US" b="1" dirty="0">
                <a:latin typeface="Arial"/>
                <a:cs typeface="Arial"/>
              </a:rPr>
              <a:t>laver </a:t>
            </a:r>
            <a:r>
              <a:rPr lang="en-US" b="1" dirty="0" err="1">
                <a:latin typeface="Arial"/>
                <a:cs typeface="Arial"/>
              </a:rPr>
              <a:t>akut</a:t>
            </a:r>
            <a:r>
              <a:rPr lang="en-US" b="1" dirty="0">
                <a:latin typeface="Arial"/>
                <a:cs typeface="Arial"/>
              </a:rPr>
              <a:t> erosion </a:t>
            </a:r>
            <a:r>
              <a:rPr lang="en-US" dirty="0">
                <a:latin typeface="Arial"/>
                <a:cs typeface="Arial"/>
              </a:rPr>
              <a:t>med store </a:t>
            </a:r>
            <a:r>
              <a:rPr lang="en-US" dirty="0" err="1">
                <a:latin typeface="Arial"/>
                <a:cs typeface="Arial"/>
              </a:rPr>
              <a:t>skader</a:t>
            </a:r>
            <a:r>
              <a:rPr lang="en-US" dirty="0">
                <a:latin typeface="Arial"/>
                <a:cs typeface="Arial"/>
              </a:rPr>
              <a:t> </a:t>
            </a:r>
            <a:r>
              <a:rPr lang="en-US" dirty="0" err="1">
                <a:latin typeface="Arial"/>
                <a:cs typeface="Arial"/>
              </a:rPr>
              <a:t>på</a:t>
            </a:r>
            <a:r>
              <a:rPr lang="en-US" dirty="0">
                <a:latin typeface="Arial"/>
                <a:cs typeface="Arial"/>
              </a:rPr>
              <a:t> </a:t>
            </a:r>
            <a:r>
              <a:rPr lang="en-US" dirty="0" err="1">
                <a:latin typeface="Arial"/>
                <a:cs typeface="Arial"/>
              </a:rPr>
              <a:t>menneskeskabte</a:t>
            </a:r>
            <a:r>
              <a:rPr lang="en-US" dirty="0">
                <a:latin typeface="Arial"/>
                <a:cs typeface="Arial"/>
              </a:rPr>
              <a:t> </a:t>
            </a:r>
            <a:r>
              <a:rPr lang="en-US" dirty="0" err="1">
                <a:latin typeface="Arial"/>
                <a:cs typeface="Arial"/>
              </a:rPr>
              <a:t>anlæg</a:t>
            </a:r>
            <a:r>
              <a:rPr lang="en-US" dirty="0">
                <a:latin typeface="Arial"/>
                <a:cs typeface="Arial"/>
              </a:rPr>
              <a:t>. </a:t>
            </a:r>
          </a:p>
          <a:p>
            <a:endParaRPr lang="en-US" b="1" dirty="0">
              <a:latin typeface="Arial"/>
              <a:cs typeface="Arial"/>
            </a:endParaRPr>
          </a:p>
          <a:p>
            <a:pPr marL="628650" lvl="1" indent="-171450">
              <a:spcBef>
                <a:spcPct val="20000"/>
              </a:spcBef>
              <a:spcAft>
                <a:spcPct val="0"/>
              </a:spcAft>
              <a:buChar char="•"/>
            </a:pPr>
            <a:r>
              <a:rPr lang="da-DK" dirty="0"/>
              <a:t>Vi kan se at det meste af vores kyststrækning er truet og værdifuld kyst natur vil forsvinde. </a:t>
            </a:r>
            <a:endParaRPr lang="en-US" dirty="0">
              <a:ea typeface="Calibri"/>
              <a:cs typeface="Calibri"/>
            </a:endParaRPr>
          </a:p>
          <a:p>
            <a:pPr marL="628650" lvl="1" indent="-171450">
              <a:spcBef>
                <a:spcPct val="20000"/>
              </a:spcBef>
              <a:spcAft>
                <a:spcPct val="0"/>
              </a:spcAft>
              <a:buChar char="•"/>
            </a:pPr>
            <a:r>
              <a:rPr lang="da-DK" dirty="0"/>
              <a:t>Kystnær og lavtliggende bebyggelse og veje er truet</a:t>
            </a:r>
            <a:endParaRPr lang="en-US" dirty="0"/>
          </a:p>
          <a:p>
            <a:pPr marL="628650" lvl="1" indent="-171450">
              <a:spcBef>
                <a:spcPct val="20000"/>
              </a:spcBef>
              <a:spcAft>
                <a:spcPct val="0"/>
              </a:spcAft>
              <a:buChar char="•"/>
            </a:pPr>
            <a:r>
              <a:rPr lang="da-DK" dirty="0"/>
              <a:t>Købstæder er oversvømmelsestruede og kystnær og lavtliggende bebyggelser og veje er truet</a:t>
            </a:r>
            <a:endParaRPr lang="en-US" dirty="0"/>
          </a:p>
          <a:p>
            <a:pPr marL="628650" lvl="1" indent="-171450">
              <a:spcBef>
                <a:spcPct val="20000"/>
              </a:spcBef>
              <a:spcAft>
                <a:spcPct val="0"/>
              </a:spcAft>
              <a:buChar char="•"/>
            </a:pPr>
            <a:r>
              <a:rPr lang="da-DK" dirty="0"/>
              <a:t>Havnene og kystnære kystbeskyttelsesanlæg, der ikke er bygget til at kunne klare stormfloder som vi så under oktober-stormfloden er en stor udfordring</a:t>
            </a:r>
            <a:endParaRPr lang="en-US" dirty="0"/>
          </a:p>
          <a:p>
            <a:pPr marL="628650" lvl="1" indent="-171450">
              <a:spcBef>
                <a:spcPct val="20000"/>
              </a:spcBef>
              <a:spcAft>
                <a:spcPct val="0"/>
              </a:spcAft>
              <a:buFontTx/>
              <a:buChar char="•"/>
            </a:pPr>
            <a:endParaRPr lang="da-DK" dirty="0">
              <a:latin typeface="Calibri"/>
              <a:ea typeface="Calibri"/>
              <a:cs typeface="Calibri"/>
            </a:endParaRPr>
          </a:p>
          <a:p>
            <a:r>
              <a:rPr lang="en-US" dirty="0">
                <a:latin typeface="Arial"/>
                <a:cs typeface="Arial"/>
              </a:rPr>
              <a:t>Kan </a:t>
            </a:r>
            <a:r>
              <a:rPr lang="en-US" dirty="0" err="1">
                <a:latin typeface="Arial"/>
                <a:cs typeface="Arial"/>
              </a:rPr>
              <a:t>nævnes</a:t>
            </a:r>
            <a:r>
              <a:rPr lang="en-US" dirty="0">
                <a:latin typeface="Arial"/>
                <a:cs typeface="Arial"/>
              </a:rPr>
              <a:t> </a:t>
            </a:r>
          </a:p>
          <a:p>
            <a:r>
              <a:rPr lang="en-US" dirty="0" err="1">
                <a:latin typeface="Arial"/>
                <a:cs typeface="Arial"/>
              </a:rPr>
              <a:t>Scearierne</a:t>
            </a:r>
            <a:r>
              <a:rPr lang="en-US" dirty="0">
                <a:latin typeface="Arial"/>
                <a:cs typeface="Arial"/>
              </a:rPr>
              <a:t> stammer </a:t>
            </a:r>
            <a:r>
              <a:rPr lang="en-US" dirty="0" err="1">
                <a:latin typeface="Arial"/>
                <a:cs typeface="Arial"/>
              </a:rPr>
              <a:t>fra</a:t>
            </a:r>
            <a:r>
              <a:rPr lang="en-US" dirty="0">
                <a:latin typeface="Arial"/>
                <a:cs typeface="Arial"/>
              </a:rPr>
              <a:t> </a:t>
            </a:r>
            <a:r>
              <a:rPr lang="en-US" dirty="0" err="1">
                <a:latin typeface="Arial"/>
                <a:cs typeface="Arial"/>
              </a:rPr>
              <a:t>Kystdirektoratets</a:t>
            </a:r>
            <a:r>
              <a:rPr lang="en-US" dirty="0">
                <a:latin typeface="Arial"/>
                <a:cs typeface="Arial"/>
              </a:rPr>
              <a:t> 2018 - National </a:t>
            </a:r>
            <a:r>
              <a:rPr lang="en-US" dirty="0" err="1">
                <a:latin typeface="Arial"/>
                <a:cs typeface="Arial"/>
              </a:rPr>
              <a:t>risiko-vurdering</a:t>
            </a:r>
            <a:r>
              <a:rPr lang="en-US" dirty="0">
                <a:latin typeface="Arial"/>
                <a:cs typeface="Arial"/>
              </a:rPr>
              <a:t> med Vordingborg </a:t>
            </a:r>
            <a:r>
              <a:rPr lang="en-US" dirty="0" err="1">
                <a:latin typeface="Arial"/>
                <a:cs typeface="Arial"/>
              </a:rPr>
              <a:t>Kommune</a:t>
            </a:r>
            <a:r>
              <a:rPr lang="en-US" dirty="0">
                <a:latin typeface="Arial"/>
                <a:cs typeface="Arial"/>
              </a:rPr>
              <a:t> </a:t>
            </a:r>
            <a:r>
              <a:rPr lang="en-US" dirty="0" err="1">
                <a:latin typeface="Arial"/>
                <a:cs typeface="Arial"/>
              </a:rPr>
              <a:t>som</a:t>
            </a:r>
            <a:r>
              <a:rPr lang="en-US" dirty="0">
                <a:latin typeface="Arial"/>
                <a:cs typeface="Arial"/>
              </a:rPr>
              <a:t> </a:t>
            </a:r>
            <a:r>
              <a:rPr lang="en-US" dirty="0" err="1">
                <a:latin typeface="Arial"/>
                <a:cs typeface="Arial"/>
              </a:rPr>
              <a:t>nyt</a:t>
            </a:r>
            <a:r>
              <a:rPr lang="en-US" dirty="0">
                <a:latin typeface="Arial"/>
                <a:cs typeface="Arial"/>
              </a:rPr>
              <a:t> </a:t>
            </a:r>
            <a:r>
              <a:rPr lang="en-US" dirty="0" err="1">
                <a:latin typeface="Arial"/>
                <a:cs typeface="Arial"/>
              </a:rPr>
              <a:t>risikoområde</a:t>
            </a:r>
            <a:r>
              <a:rPr lang="en-US" dirty="0">
                <a:latin typeface="Arial"/>
                <a:cs typeface="Arial"/>
              </a:rPr>
              <a:t> </a:t>
            </a:r>
            <a:r>
              <a:rPr lang="en-US" dirty="0" err="1">
                <a:latin typeface="Arial"/>
                <a:cs typeface="Arial"/>
              </a:rPr>
              <a:t>fra</a:t>
            </a:r>
            <a:r>
              <a:rPr lang="en-US" dirty="0">
                <a:latin typeface="Arial"/>
                <a:cs typeface="Arial"/>
              </a:rPr>
              <a:t> 2018</a:t>
            </a:r>
          </a:p>
          <a:p>
            <a:pPr>
              <a:buFont typeface="Arial"/>
            </a:pPr>
            <a:r>
              <a:rPr lang="en-US" dirty="0">
                <a:latin typeface="Arial"/>
                <a:cs typeface="Arial"/>
              </a:rPr>
              <a:t>Vordingborg </a:t>
            </a:r>
            <a:r>
              <a:rPr lang="en-US" dirty="0" err="1">
                <a:latin typeface="Arial"/>
                <a:cs typeface="Arial"/>
              </a:rPr>
              <a:t>Kommune</a:t>
            </a:r>
            <a:r>
              <a:rPr lang="en-US" dirty="0">
                <a:latin typeface="Arial"/>
                <a:cs typeface="Arial"/>
              </a:rPr>
              <a:t> DK 2020 - </a:t>
            </a:r>
            <a:r>
              <a:rPr lang="en-US" dirty="0" err="1">
                <a:latin typeface="Arial"/>
                <a:cs typeface="Arial"/>
              </a:rPr>
              <a:t>risikokortlægning</a:t>
            </a:r>
            <a:r>
              <a:rPr lang="en-US" dirty="0">
                <a:latin typeface="Arial"/>
                <a:cs typeface="Arial"/>
              </a:rPr>
              <a:t> for </a:t>
            </a:r>
            <a:r>
              <a:rPr lang="en-US" dirty="0" err="1">
                <a:latin typeface="Arial"/>
                <a:cs typeface="Arial"/>
              </a:rPr>
              <a:t>oversvømmelse</a:t>
            </a:r>
            <a:r>
              <a:rPr lang="en-US" dirty="0">
                <a:latin typeface="Arial"/>
                <a:cs typeface="Arial"/>
              </a:rPr>
              <a:t> </a:t>
            </a:r>
            <a:endParaRPr lang="en-US" dirty="0">
              <a:latin typeface="Calibri" panose="020F0502020204030204"/>
              <a:ea typeface="Calibri" panose="020F0502020204030204"/>
              <a:cs typeface="Calibri" panose="020F0502020204030204"/>
            </a:endParaRPr>
          </a:p>
          <a:p>
            <a:pPr>
              <a:buFont typeface="Arial"/>
            </a:pPr>
            <a:r>
              <a:rPr lang="en-US" dirty="0">
                <a:latin typeface="Arial"/>
                <a:cs typeface="Arial"/>
              </a:rPr>
              <a:t>NIRAS – Rapport om </a:t>
            </a:r>
            <a:r>
              <a:rPr lang="en-US" dirty="0" err="1">
                <a:latin typeface="Arial"/>
                <a:cs typeface="Arial"/>
              </a:rPr>
              <a:t>havvandsstigninger</a:t>
            </a:r>
            <a:endParaRPr lang="en-US" dirty="0"/>
          </a:p>
          <a:p>
            <a:pPr>
              <a:buFont typeface="Arial"/>
            </a:pPr>
            <a:r>
              <a:rPr lang="en-US" dirty="0">
                <a:latin typeface="Arial"/>
                <a:cs typeface="Arial"/>
              </a:rPr>
              <a:t>Diverse </a:t>
            </a:r>
            <a:r>
              <a:rPr lang="en-US" dirty="0" err="1">
                <a:latin typeface="Arial"/>
                <a:cs typeface="Arial"/>
              </a:rPr>
              <a:t>kortlægninger</a:t>
            </a:r>
            <a:r>
              <a:rPr lang="en-US" dirty="0">
                <a:latin typeface="Arial"/>
                <a:cs typeface="Arial"/>
              </a:rPr>
              <a:t> og </a:t>
            </a:r>
            <a:r>
              <a:rPr lang="en-US" dirty="0" err="1">
                <a:latin typeface="Arial"/>
                <a:cs typeface="Arial"/>
              </a:rPr>
              <a:t>screeningværktøj</a:t>
            </a:r>
            <a:r>
              <a:rPr lang="en-US" dirty="0">
                <a:latin typeface="Arial"/>
                <a:cs typeface="Arial"/>
              </a:rPr>
              <a:t>, med </a:t>
            </a:r>
            <a:r>
              <a:rPr lang="en-US" dirty="0" err="1">
                <a:latin typeface="Arial"/>
                <a:cs typeface="Arial"/>
              </a:rPr>
              <a:t>bla</a:t>
            </a:r>
            <a:r>
              <a:rPr lang="en-US" dirty="0">
                <a:latin typeface="Arial"/>
                <a:cs typeface="Arial"/>
              </a:rPr>
              <a:t>. </a:t>
            </a:r>
            <a:r>
              <a:rPr lang="en-US" dirty="0" err="1">
                <a:latin typeface="Arial"/>
                <a:cs typeface="Arial"/>
              </a:rPr>
              <a:t>risikovurderinger</a:t>
            </a:r>
            <a:r>
              <a:rPr lang="en-US" dirty="0">
                <a:latin typeface="Arial"/>
                <a:cs typeface="Arial"/>
              </a:rPr>
              <a:t> af </a:t>
            </a:r>
            <a:r>
              <a:rPr lang="en-US" dirty="0" err="1">
                <a:latin typeface="Arial"/>
                <a:cs typeface="Arial"/>
              </a:rPr>
              <a:t>oversvømmelse</a:t>
            </a:r>
            <a:r>
              <a:rPr lang="en-US" dirty="0">
                <a:latin typeface="Arial"/>
                <a:cs typeface="Arial"/>
              </a:rPr>
              <a:t> og erosion. </a:t>
            </a:r>
          </a:p>
          <a:p>
            <a:pPr>
              <a:buFont typeface="Arial"/>
            </a:pPr>
            <a:endParaRPr lang="en-US" dirty="0">
              <a:latin typeface="Arial"/>
              <a:cs typeface="Arial"/>
            </a:endParaRPr>
          </a:p>
          <a:p>
            <a:pPr>
              <a:buFont typeface="Arial"/>
            </a:pPr>
            <a:r>
              <a:rPr lang="en-US" dirty="0">
                <a:latin typeface="Arial"/>
                <a:cs typeface="Arial"/>
              </a:rPr>
              <a:t>Der er tale om </a:t>
            </a:r>
            <a:r>
              <a:rPr lang="en-US" dirty="0" err="1">
                <a:latin typeface="Arial"/>
                <a:cs typeface="Arial"/>
              </a:rPr>
              <a:t>scenarier</a:t>
            </a:r>
            <a:r>
              <a:rPr lang="en-US" dirty="0">
                <a:latin typeface="Arial"/>
                <a:cs typeface="Arial"/>
              </a:rPr>
              <a:t> og </a:t>
            </a:r>
            <a:r>
              <a:rPr lang="en-US" dirty="0" err="1">
                <a:latin typeface="Arial"/>
                <a:cs typeface="Arial"/>
              </a:rPr>
              <a:t>modelberegninger</a:t>
            </a:r>
            <a:r>
              <a:rPr lang="en-US" dirty="0">
                <a:latin typeface="Arial"/>
                <a:cs typeface="Arial"/>
              </a:rPr>
              <a:t> – </a:t>
            </a:r>
            <a:r>
              <a:rPr lang="en-US" dirty="0" err="1">
                <a:latin typeface="Arial"/>
                <a:cs typeface="Arial"/>
              </a:rPr>
              <a:t>andre</a:t>
            </a:r>
            <a:r>
              <a:rPr lang="en-US" dirty="0">
                <a:latin typeface="Arial"/>
                <a:cs typeface="Arial"/>
              </a:rPr>
              <a:t> </a:t>
            </a:r>
            <a:r>
              <a:rPr lang="en-US" dirty="0" err="1">
                <a:latin typeface="Arial"/>
                <a:cs typeface="Arial"/>
              </a:rPr>
              <a:t>modeller</a:t>
            </a:r>
            <a:r>
              <a:rPr lang="en-US" dirty="0">
                <a:latin typeface="Arial"/>
                <a:cs typeface="Arial"/>
              </a:rPr>
              <a:t> </a:t>
            </a:r>
            <a:r>
              <a:rPr lang="en-US" dirty="0" err="1">
                <a:latin typeface="Arial"/>
                <a:cs typeface="Arial"/>
              </a:rPr>
              <a:t>kunne</a:t>
            </a:r>
            <a:r>
              <a:rPr lang="en-US" dirty="0">
                <a:latin typeface="Arial"/>
                <a:cs typeface="Arial"/>
              </a:rPr>
              <a:t> vise </a:t>
            </a:r>
            <a:r>
              <a:rPr lang="en-US" dirty="0" err="1">
                <a:latin typeface="Arial"/>
                <a:cs typeface="Arial"/>
              </a:rPr>
              <a:t>noget</a:t>
            </a:r>
            <a:r>
              <a:rPr lang="en-US" dirty="0">
                <a:latin typeface="Arial"/>
                <a:cs typeface="Arial"/>
              </a:rPr>
              <a:t> </a:t>
            </a:r>
            <a:r>
              <a:rPr lang="en-US" dirty="0" err="1">
                <a:latin typeface="Arial"/>
                <a:cs typeface="Arial"/>
              </a:rPr>
              <a:t>andet</a:t>
            </a:r>
            <a:r>
              <a:rPr lang="en-US" dirty="0">
                <a:latin typeface="Arial"/>
                <a:cs typeface="Arial"/>
              </a:rPr>
              <a:t>  </a:t>
            </a:r>
            <a:endParaRPr lang="en-US" dirty="0"/>
          </a:p>
          <a:p>
            <a:endParaRPr lang="da-DK" dirty="0"/>
          </a:p>
        </p:txBody>
      </p:sp>
      <p:sp>
        <p:nvSpPr>
          <p:cNvPr id="4" name="Pladsholder til slidenummer 3"/>
          <p:cNvSpPr>
            <a:spLocks noGrp="1"/>
          </p:cNvSpPr>
          <p:nvPr>
            <p:ph type="sldNum" sz="quarter" idx="5"/>
          </p:nvPr>
        </p:nvSpPr>
        <p:spPr/>
        <p:txBody>
          <a:bodyPr/>
          <a:lstStyle/>
          <a:p>
            <a:fld id="{BC3FA93E-C390-4370-B925-77596596F81F}" type="slidenum">
              <a:rPr lang="da-DK" smtClean="0"/>
              <a:t>4</a:t>
            </a:fld>
            <a:endParaRPr lang="da-DK"/>
          </a:p>
        </p:txBody>
      </p:sp>
    </p:spTree>
    <p:extLst>
      <p:ext uri="{BB962C8B-B14F-4D97-AF65-F5344CB8AC3E}">
        <p14:creationId xmlns:p14="http://schemas.microsoft.com/office/powerpoint/2010/main" val="1084998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a:buNone/>
            </a:pPr>
            <a:r>
              <a:rPr lang="en-US" dirty="0" err="1">
                <a:latin typeface="Arial"/>
                <a:cs typeface="Arial"/>
              </a:rPr>
              <a:t>Lidt</a:t>
            </a:r>
            <a:r>
              <a:rPr lang="en-US" dirty="0">
                <a:latin typeface="Arial"/>
                <a:cs typeface="Arial"/>
              </a:rPr>
              <a:t> mere af det </a:t>
            </a:r>
            <a:r>
              <a:rPr lang="en-US" dirty="0" err="1">
                <a:latin typeface="Arial"/>
                <a:cs typeface="Arial"/>
              </a:rPr>
              <a:t>samme</a:t>
            </a:r>
            <a:r>
              <a:rPr lang="en-US" dirty="0">
                <a:latin typeface="Arial"/>
                <a:cs typeface="Arial"/>
              </a:rPr>
              <a:t> </a:t>
            </a:r>
          </a:p>
          <a:p>
            <a:pPr>
              <a:spcBef>
                <a:spcPct val="0"/>
              </a:spcBef>
              <a:spcAft>
                <a:spcPct val="0"/>
              </a:spcAft>
            </a:pPr>
            <a:r>
              <a:rPr lang="en-US" dirty="0">
                <a:ea typeface="Calibri"/>
                <a:cs typeface="Calibri"/>
              </a:rPr>
              <a:t>Det </a:t>
            </a:r>
            <a:r>
              <a:rPr lang="en-US" dirty="0" err="1">
                <a:ea typeface="Calibri"/>
                <a:cs typeface="Calibri"/>
              </a:rPr>
              <a:t>øverste</a:t>
            </a:r>
            <a:r>
              <a:rPr lang="en-US" dirty="0">
                <a:ea typeface="Calibri"/>
                <a:cs typeface="Calibri"/>
              </a:rPr>
              <a:t> </a:t>
            </a:r>
            <a:r>
              <a:rPr lang="en-US" dirty="0" err="1">
                <a:ea typeface="Calibri"/>
                <a:cs typeface="Calibri"/>
              </a:rPr>
              <a:t>kort</a:t>
            </a:r>
            <a:r>
              <a:rPr lang="en-US" dirty="0">
                <a:ea typeface="Calibri"/>
                <a:cs typeface="Calibri"/>
              </a:rPr>
              <a:t> </a:t>
            </a:r>
            <a:r>
              <a:rPr lang="en-US" dirty="0" err="1">
                <a:ea typeface="Calibri"/>
                <a:cs typeface="Calibri"/>
              </a:rPr>
              <a:t>viser</a:t>
            </a:r>
            <a:r>
              <a:rPr lang="en-US" dirty="0">
                <a:ea typeface="Calibri"/>
                <a:cs typeface="Calibri"/>
              </a:rPr>
              <a:t> </a:t>
            </a:r>
            <a:r>
              <a:rPr lang="en-US" dirty="0" err="1">
                <a:ea typeface="Calibri"/>
                <a:cs typeface="Calibri"/>
              </a:rPr>
              <a:t>hvordan</a:t>
            </a:r>
            <a:r>
              <a:rPr lang="en-US" dirty="0">
                <a:ea typeface="Calibri"/>
                <a:cs typeface="Calibri"/>
              </a:rPr>
              <a:t> </a:t>
            </a:r>
            <a:r>
              <a:rPr lang="en-US" dirty="0" err="1"/>
              <a:t>menneskeskabte</a:t>
            </a:r>
            <a:r>
              <a:rPr lang="en-US" dirty="0"/>
              <a:t> </a:t>
            </a:r>
            <a:r>
              <a:rPr lang="en-US" dirty="0" err="1"/>
              <a:t>værdier</a:t>
            </a:r>
            <a:r>
              <a:rPr lang="en-US" dirty="0"/>
              <a:t>, </a:t>
            </a:r>
            <a:r>
              <a:rPr lang="en-US" dirty="0" err="1"/>
              <a:t>som</a:t>
            </a:r>
            <a:r>
              <a:rPr lang="en-US" dirty="0"/>
              <a:t> </a:t>
            </a:r>
            <a:r>
              <a:rPr lang="en-US" dirty="0" err="1"/>
              <a:t>f.eks</a:t>
            </a:r>
            <a:r>
              <a:rPr lang="en-US" dirty="0"/>
              <a:t>. byer, </a:t>
            </a:r>
            <a:r>
              <a:rPr lang="en-US" dirty="0" err="1"/>
              <a:t>veje</a:t>
            </a:r>
            <a:r>
              <a:rPr lang="en-US" dirty="0"/>
              <a:t>, </a:t>
            </a:r>
            <a:r>
              <a:rPr lang="en-US" dirty="0" err="1"/>
              <a:t>havne</a:t>
            </a:r>
            <a:r>
              <a:rPr lang="en-US" dirty="0"/>
              <a:t> og private </a:t>
            </a:r>
            <a:r>
              <a:rPr lang="en-US" dirty="0" err="1"/>
              <a:t>ejendomme</a:t>
            </a:r>
            <a:r>
              <a:rPr lang="en-US" dirty="0"/>
              <a:t> er </a:t>
            </a:r>
            <a:r>
              <a:rPr lang="en-US" dirty="0" err="1"/>
              <a:t>truede</a:t>
            </a:r>
            <a:r>
              <a:rPr lang="en-US" dirty="0"/>
              <a:t>. De </a:t>
            </a:r>
            <a:r>
              <a:rPr lang="en-US" dirty="0" err="1"/>
              <a:t>truede</a:t>
            </a:r>
            <a:r>
              <a:rPr lang="en-US" dirty="0"/>
              <a:t> </a:t>
            </a:r>
            <a:r>
              <a:rPr lang="en-US" dirty="0" err="1"/>
              <a:t>offentlige</a:t>
            </a:r>
            <a:r>
              <a:rPr lang="en-US" dirty="0"/>
              <a:t> og private </a:t>
            </a:r>
            <a:r>
              <a:rPr lang="en-US" dirty="0" err="1"/>
              <a:t>havne</a:t>
            </a:r>
            <a:r>
              <a:rPr lang="en-US" dirty="0"/>
              <a:t> er </a:t>
            </a:r>
            <a:r>
              <a:rPr lang="en-US" dirty="0" err="1"/>
              <a:t>markerede</a:t>
            </a:r>
            <a:r>
              <a:rPr lang="en-US" dirty="0"/>
              <a:t>.  </a:t>
            </a:r>
            <a:endParaRPr lang="en-US" dirty="0">
              <a:ea typeface="Calibri"/>
              <a:cs typeface="Calibri"/>
            </a:endParaRPr>
          </a:p>
          <a:p>
            <a:pPr>
              <a:spcBef>
                <a:spcPct val="0"/>
              </a:spcBef>
              <a:spcAft>
                <a:spcPct val="0"/>
              </a:spcAft>
              <a:buFontTx/>
              <a:buNone/>
            </a:pPr>
            <a:endParaRPr lang="en-US" dirty="0">
              <a:ea typeface="Calibri"/>
              <a:cs typeface="Calibri"/>
            </a:endParaRPr>
          </a:p>
          <a:p>
            <a:pPr>
              <a:spcBef>
                <a:spcPct val="0"/>
              </a:spcBef>
              <a:spcAft>
                <a:spcPct val="0"/>
              </a:spcAft>
            </a:pPr>
            <a:r>
              <a:rPr lang="en-US" dirty="0"/>
              <a:t>Det </a:t>
            </a:r>
            <a:r>
              <a:rPr lang="en-US" dirty="0" err="1"/>
              <a:t>nederste</a:t>
            </a:r>
            <a:r>
              <a:rPr lang="en-US" dirty="0"/>
              <a:t> </a:t>
            </a:r>
            <a:r>
              <a:rPr lang="en-US" dirty="0" err="1"/>
              <a:t>kort</a:t>
            </a:r>
            <a:r>
              <a:rPr lang="en-US" dirty="0"/>
              <a:t> </a:t>
            </a:r>
            <a:r>
              <a:rPr lang="en-US" dirty="0" err="1"/>
              <a:t>viser</a:t>
            </a:r>
            <a:r>
              <a:rPr lang="en-US" dirty="0"/>
              <a:t> </a:t>
            </a:r>
            <a:r>
              <a:rPr lang="en-US" dirty="0" err="1"/>
              <a:t>naturværdier</a:t>
            </a:r>
            <a:r>
              <a:rPr lang="en-US" dirty="0"/>
              <a:t> og Natura 2000 </a:t>
            </a:r>
            <a:r>
              <a:rPr lang="en-US" dirty="0" err="1"/>
              <a:t>områder</a:t>
            </a:r>
            <a:r>
              <a:rPr lang="en-US" dirty="0"/>
              <a:t> med </a:t>
            </a:r>
            <a:r>
              <a:rPr lang="en-US" dirty="0" err="1"/>
              <a:t>særlige</a:t>
            </a:r>
            <a:r>
              <a:rPr lang="en-US" dirty="0"/>
              <a:t> </a:t>
            </a:r>
            <a:r>
              <a:rPr lang="en-US" dirty="0" err="1"/>
              <a:t>naturinteresser</a:t>
            </a:r>
            <a:r>
              <a:rPr lang="en-US" dirty="0"/>
              <a:t>. </a:t>
            </a:r>
            <a:r>
              <a:rPr lang="en-US" dirty="0" err="1"/>
              <a:t>Nogle</a:t>
            </a:r>
            <a:r>
              <a:rPr lang="en-US" dirty="0"/>
              <a:t> </a:t>
            </a:r>
            <a:r>
              <a:rPr lang="en-US" dirty="0" err="1"/>
              <a:t>naturtyper</a:t>
            </a:r>
            <a:r>
              <a:rPr lang="en-US" dirty="0"/>
              <a:t> (</a:t>
            </a:r>
            <a:r>
              <a:rPr lang="en-US" dirty="0" err="1"/>
              <a:t>strandenge</a:t>
            </a:r>
            <a:r>
              <a:rPr lang="en-US" dirty="0"/>
              <a:t>) </a:t>
            </a:r>
            <a:r>
              <a:rPr lang="en-US" dirty="0" err="1"/>
              <a:t>kan</a:t>
            </a:r>
            <a:r>
              <a:rPr lang="en-US" dirty="0"/>
              <a:t> </a:t>
            </a:r>
            <a:r>
              <a:rPr lang="en-US" dirty="0" err="1"/>
              <a:t>forsvinde</a:t>
            </a:r>
            <a:r>
              <a:rPr lang="en-US" dirty="0"/>
              <a:t> med </a:t>
            </a:r>
            <a:r>
              <a:rPr lang="en-US" dirty="0" err="1"/>
              <a:t>havvandsstigninger</a:t>
            </a:r>
            <a:r>
              <a:rPr lang="en-US" dirty="0"/>
              <a:t>, og </a:t>
            </a:r>
            <a:r>
              <a:rPr lang="en-US" dirty="0" err="1"/>
              <a:t>andre</a:t>
            </a:r>
            <a:r>
              <a:rPr lang="en-US" dirty="0"/>
              <a:t> (</a:t>
            </a:r>
            <a:r>
              <a:rPr lang="en-US" dirty="0" err="1"/>
              <a:t>f.eks</a:t>
            </a:r>
            <a:r>
              <a:rPr lang="en-US" dirty="0"/>
              <a:t>. </a:t>
            </a:r>
            <a:r>
              <a:rPr lang="en-US" dirty="0" err="1"/>
              <a:t>Rigkær</a:t>
            </a:r>
            <a:r>
              <a:rPr lang="en-US" dirty="0"/>
              <a:t>) </a:t>
            </a:r>
            <a:r>
              <a:rPr lang="en-US" dirty="0" err="1"/>
              <a:t>kan</a:t>
            </a:r>
            <a:r>
              <a:rPr lang="en-US" dirty="0"/>
              <a:t> </a:t>
            </a:r>
            <a:r>
              <a:rPr lang="en-US" dirty="0" err="1"/>
              <a:t>være</a:t>
            </a:r>
            <a:r>
              <a:rPr lang="en-US" dirty="0"/>
              <a:t> </a:t>
            </a:r>
            <a:r>
              <a:rPr lang="en-US" dirty="0" err="1"/>
              <a:t>truet</a:t>
            </a:r>
            <a:r>
              <a:rPr lang="en-US" dirty="0"/>
              <a:t> </a:t>
            </a:r>
            <a:r>
              <a:rPr lang="en-US" dirty="0" err="1"/>
              <a:t>som</a:t>
            </a:r>
            <a:r>
              <a:rPr lang="en-US" dirty="0"/>
              <a:t> </a:t>
            </a:r>
            <a:r>
              <a:rPr lang="en-US" dirty="0" err="1"/>
              <a:t>følge</a:t>
            </a:r>
            <a:r>
              <a:rPr lang="en-US" dirty="0"/>
              <a:t> af </a:t>
            </a:r>
            <a:r>
              <a:rPr lang="en-US" dirty="0" err="1"/>
              <a:t>saltvandspåvirkinger</a:t>
            </a:r>
            <a:r>
              <a:rPr lang="en-US" dirty="0"/>
              <a:t>. Natura 2000 </a:t>
            </a:r>
            <a:r>
              <a:rPr lang="en-US" dirty="0" err="1"/>
              <a:t>områder</a:t>
            </a:r>
            <a:r>
              <a:rPr lang="en-US" dirty="0"/>
              <a:t> er </a:t>
            </a:r>
            <a:r>
              <a:rPr lang="en-US" dirty="0" err="1"/>
              <a:t>vist</a:t>
            </a:r>
            <a:r>
              <a:rPr lang="en-US" dirty="0"/>
              <a:t> med </a:t>
            </a:r>
            <a:r>
              <a:rPr lang="en-US" dirty="0" err="1"/>
              <a:t>grønt</a:t>
            </a:r>
            <a:r>
              <a:rPr lang="en-US" dirty="0"/>
              <a:t> og </a:t>
            </a:r>
            <a:r>
              <a:rPr lang="en-US" dirty="0" err="1"/>
              <a:t>områder</a:t>
            </a:r>
            <a:r>
              <a:rPr lang="en-US" dirty="0"/>
              <a:t> med </a:t>
            </a:r>
            <a:r>
              <a:rPr lang="en-US" dirty="0" err="1"/>
              <a:t>særlige</a:t>
            </a:r>
            <a:r>
              <a:rPr lang="en-US" dirty="0"/>
              <a:t> </a:t>
            </a:r>
            <a:r>
              <a:rPr lang="en-US" dirty="0" err="1"/>
              <a:t>naturinteresser</a:t>
            </a:r>
            <a:r>
              <a:rPr lang="en-US" dirty="0"/>
              <a:t> er </a:t>
            </a:r>
            <a:r>
              <a:rPr lang="en-US" dirty="0" err="1"/>
              <a:t>vist</a:t>
            </a:r>
            <a:r>
              <a:rPr lang="en-US" dirty="0"/>
              <a:t> med orange.</a:t>
            </a:r>
            <a:endParaRPr lang="en-US" dirty="0">
              <a:ea typeface="Calibri"/>
              <a:cs typeface="Calibri"/>
            </a:endParaRPr>
          </a:p>
          <a:p>
            <a:pPr>
              <a:spcBef>
                <a:spcPct val="0"/>
              </a:spcBef>
              <a:spcAft>
                <a:spcPct val="0"/>
              </a:spcAft>
            </a:pPr>
            <a:endParaRPr lang="en-US" dirty="0">
              <a:ea typeface="Calibri"/>
              <a:cs typeface="Calibri"/>
            </a:endParaRPr>
          </a:p>
          <a:p>
            <a:endParaRPr lang="en-US" dirty="0">
              <a:ea typeface="Calibri"/>
              <a:cs typeface="Calibri"/>
            </a:endParaRPr>
          </a:p>
        </p:txBody>
      </p:sp>
      <p:sp>
        <p:nvSpPr>
          <p:cNvPr id="4" name="Pladsholder til slidenummer 3"/>
          <p:cNvSpPr>
            <a:spLocks noGrp="1"/>
          </p:cNvSpPr>
          <p:nvPr>
            <p:ph type="sldNum" sz="quarter" idx="5"/>
          </p:nvPr>
        </p:nvSpPr>
        <p:spPr/>
        <p:txBody>
          <a:bodyPr/>
          <a:lstStyle/>
          <a:p>
            <a:fld id="{BC3FA93E-C390-4370-B925-77596596F81F}" type="slidenum">
              <a:rPr lang="da-DK" smtClean="0"/>
              <a:t>5</a:t>
            </a:fld>
            <a:endParaRPr lang="da-DK"/>
          </a:p>
        </p:txBody>
      </p:sp>
    </p:spTree>
    <p:extLst>
      <p:ext uri="{BB962C8B-B14F-4D97-AF65-F5344CB8AC3E}">
        <p14:creationId xmlns:p14="http://schemas.microsoft.com/office/powerpoint/2010/main" val="8330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cs typeface="Calibri"/>
              </a:rPr>
              <a:t>Til vurdering af det trusselsbillede, som vi har i dag, anvendes Kystdirektoratets højvandsstatistikker. Disse tager udgangspunkt i målinger og vil derfor løbende blive forbedret og forfinet, når der er nye højvandshændelser.</a:t>
            </a:r>
          </a:p>
          <a:p>
            <a:endParaRPr lang="da-DK" dirty="0">
              <a:cs typeface="Calibri"/>
            </a:endParaRPr>
          </a:p>
          <a:p>
            <a:r>
              <a:rPr lang="da-DK" dirty="0">
                <a:cs typeface="Calibri"/>
              </a:rPr>
              <a:t>I planlægningen arbejdes der ikke kun med det nuværende trusselsbillede, men også med scenarier for fremtiden – heri indgår kendte faktorer som landehævning, og mere usikre faktorer som klimafremskrivninger. I kommuneplanen er der i dag udpeget oversvømmelsestruede arealer ud fra en statistisk 100</a:t>
            </a:r>
            <a:r>
              <a:rPr lang="da-DK" dirty="0"/>
              <a:t> års hændelser I 2110, </a:t>
            </a:r>
            <a:r>
              <a:rPr lang="da-DK" dirty="0">
                <a:cs typeface="Calibri"/>
              </a:rPr>
              <a:t>dette viser, at vores byer vil være væsentligt truede i fremtiden.</a:t>
            </a:r>
          </a:p>
          <a:p>
            <a:endParaRPr lang="da-DK" dirty="0">
              <a:cs typeface="Calibri"/>
            </a:endParaRPr>
          </a:p>
          <a:p>
            <a:r>
              <a:rPr lang="da-DK" dirty="0">
                <a:cs typeface="Calibri"/>
              </a:rPr>
              <a:t>Den nylige hændelse i Præstø svarer dog stort set til fremskrivningen til en 100 års hændelse i 2110. Så der vil være behov for at revurdere trusselsbilledet for Præstø.</a:t>
            </a:r>
          </a:p>
          <a:p>
            <a:endParaRPr lang="da-DK" dirty="0">
              <a:cs typeface="Calibri"/>
            </a:endParaRPr>
          </a:p>
          <a:p>
            <a:r>
              <a:rPr lang="da-DK" dirty="0">
                <a:cs typeface="Calibri"/>
              </a:rPr>
              <a:t>Der vil ikke være tale om samme niveau for truslen i vores 3 købstæder, da vi har meget forskelligartede kyststrækninger, eksempelvis er åbne kyststrækninger mere udsat for større bølger end kyster i de indre farvande. Dette kan eksempelvis ses i Vordingborg, hvor kysten ud for Ore er langt mere udsat end Masnedsund, som ligger i læ af Masnedø.</a:t>
            </a:r>
          </a:p>
          <a:p>
            <a:endParaRPr lang="da-DK" dirty="0">
              <a:cs typeface="Calibri"/>
            </a:endParaRPr>
          </a:p>
          <a:p>
            <a:r>
              <a:rPr lang="da-DK" dirty="0">
                <a:cs typeface="Calibri"/>
              </a:rPr>
              <a:t>VÆSENTLIG POINTE: Vi skal være bevidste om, at uanset hvordan vi sikre os, så vil der kunne komme uforudseelige ekstremhændelser, som vi ikke er sikrede imod. Hvis vi skulle sikre os, så vi aldrig oplevede gener ved oversvømmelser, så skulle vi lave meget store anlæg, som måske kun kom i anvendelse en gang hvert tusinde år.</a:t>
            </a:r>
          </a:p>
        </p:txBody>
      </p:sp>
      <p:sp>
        <p:nvSpPr>
          <p:cNvPr id="4" name="Slide Number Placeholder 3"/>
          <p:cNvSpPr>
            <a:spLocks noGrp="1"/>
          </p:cNvSpPr>
          <p:nvPr>
            <p:ph type="sldNum" sz="quarter" idx="5"/>
          </p:nvPr>
        </p:nvSpPr>
        <p:spPr/>
        <p:txBody>
          <a:bodyPr/>
          <a:lstStyle/>
          <a:p>
            <a:fld id="{BC3FA93E-C390-4370-B925-77596596F81F}" type="slidenum">
              <a:rPr lang="en-US"/>
              <a:t>6</a:t>
            </a:fld>
            <a:endParaRPr lang="en-US"/>
          </a:p>
        </p:txBody>
      </p:sp>
    </p:spTree>
    <p:extLst>
      <p:ext uri="{BB962C8B-B14F-4D97-AF65-F5344CB8AC3E}">
        <p14:creationId xmlns:p14="http://schemas.microsoft.com/office/powerpoint/2010/main" val="239525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planerne for købstæderne </a:t>
            </a:r>
          </a:p>
          <a:p>
            <a:endParaRPr lang="da-DK" dirty="0"/>
          </a:p>
          <a:p>
            <a:r>
              <a:rPr lang="da-DK" dirty="0"/>
              <a:t>Men vi har ikke en strategi for de øvrige kyststrækninger </a:t>
            </a:r>
          </a:p>
          <a:p>
            <a:r>
              <a:rPr lang="da-DK" dirty="0"/>
              <a:t> og vi har heller ikke et overblik over hvor meget det kommer til at koste altså vi har ikke pengene eller hvordan vi skal prioritere indsatsen  så det er jo også det vi skal kikke ind i med en kyststrategi   </a:t>
            </a:r>
          </a:p>
          <a:p>
            <a:endParaRPr lang="da-DK" dirty="0"/>
          </a:p>
        </p:txBody>
      </p:sp>
      <p:sp>
        <p:nvSpPr>
          <p:cNvPr id="4" name="Pladsholder til slidenummer 3"/>
          <p:cNvSpPr>
            <a:spLocks noGrp="1"/>
          </p:cNvSpPr>
          <p:nvPr>
            <p:ph type="sldNum" sz="quarter" idx="5"/>
          </p:nvPr>
        </p:nvSpPr>
        <p:spPr/>
        <p:txBody>
          <a:bodyPr/>
          <a:lstStyle/>
          <a:p>
            <a:fld id="{BC3FA93E-C390-4370-B925-77596596F81F}" type="slidenum">
              <a:rPr lang="da-DK" smtClean="0"/>
              <a:t>7</a:t>
            </a:fld>
            <a:endParaRPr lang="da-DK"/>
          </a:p>
        </p:txBody>
      </p:sp>
    </p:spTree>
    <p:extLst>
      <p:ext uri="{BB962C8B-B14F-4D97-AF65-F5344CB8AC3E}">
        <p14:creationId xmlns:p14="http://schemas.microsoft.com/office/powerpoint/2010/main" val="87380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20000"/>
              </a:spcBef>
              <a:spcAft>
                <a:spcPct val="0"/>
              </a:spcAft>
              <a:buFont typeface="Arial,Sans-Serif"/>
              <a:buNone/>
            </a:pPr>
            <a:r>
              <a:rPr lang="da-DK" b="1" dirty="0"/>
              <a:t>Det vi skal se nærmere på i en kyststrategi det er jo truslen for vores kyst natur. </a:t>
            </a:r>
          </a:p>
          <a:p>
            <a:pPr marL="0" indent="0">
              <a:spcBef>
                <a:spcPct val="20000"/>
              </a:spcBef>
              <a:spcAft>
                <a:spcPct val="0"/>
              </a:spcAft>
              <a:buFont typeface="Arial,Sans-Serif"/>
              <a:buNone/>
            </a:pPr>
            <a:endParaRPr lang="da-DK" b="1" dirty="0"/>
          </a:p>
          <a:p>
            <a:pPr marL="0" indent="0">
              <a:spcBef>
                <a:spcPct val="20000"/>
              </a:spcBef>
              <a:spcAft>
                <a:spcPct val="0"/>
              </a:spcAft>
              <a:buFont typeface="Arial,Sans-Serif"/>
              <a:buNone/>
            </a:pPr>
            <a:r>
              <a:rPr lang="da-DK" b="1" dirty="0"/>
              <a:t>I kender og er blevet præsenteret for </a:t>
            </a:r>
            <a:r>
              <a:rPr lang="da-DK" b="1" dirty="0" err="1"/>
              <a:t>cowi</a:t>
            </a:r>
            <a:r>
              <a:rPr lang="da-DK" b="1" dirty="0"/>
              <a:t> rapporten  </a:t>
            </a:r>
          </a:p>
          <a:p>
            <a:pPr marL="0" indent="0">
              <a:spcBef>
                <a:spcPct val="20000"/>
              </a:spcBef>
              <a:spcAft>
                <a:spcPct val="0"/>
              </a:spcAft>
              <a:buFont typeface="Arial,Sans-Serif"/>
              <a:buNone/>
            </a:pPr>
            <a:endParaRPr lang="da-DK" dirty="0"/>
          </a:p>
          <a:p>
            <a:pPr marL="285750" indent="-285750">
              <a:spcBef>
                <a:spcPct val="20000"/>
              </a:spcBef>
              <a:spcAft>
                <a:spcPct val="0"/>
              </a:spcAft>
              <a:buFont typeface="Arial,Sans-Serif"/>
              <a:buChar char="•"/>
            </a:pPr>
            <a:r>
              <a:rPr lang="da-DK" dirty="0"/>
              <a:t>National rapport fra COWI om havvandstigningernes betydning for kystnatur viser, at naturen i 76 af Danmarks 98 kommuner vil blive negativt påvirket af havvandsstigninger</a:t>
            </a:r>
            <a:endParaRPr lang="en-US" dirty="0"/>
          </a:p>
          <a:p>
            <a:pPr marL="285750" indent="-285750">
              <a:spcBef>
                <a:spcPct val="20000"/>
              </a:spcBef>
              <a:spcAft>
                <a:spcPct val="0"/>
              </a:spcAft>
              <a:buFont typeface="Arial,Sans-Serif"/>
              <a:buChar char="•"/>
            </a:pPr>
            <a:r>
              <a:rPr lang="da-DK" dirty="0"/>
              <a:t>Permanent tab af § 3 beskyttet natur på 32.500 hektar inden 2120 og EU habitat-naturtypen strandeng bliver ramt hårdest med en reduktion på hele 52% af arealet i DK</a:t>
            </a:r>
            <a:endParaRPr lang="en-US" dirty="0"/>
          </a:p>
          <a:p>
            <a:pPr marL="285750" indent="-285750">
              <a:spcBef>
                <a:spcPct val="20000"/>
              </a:spcBef>
              <a:spcAft>
                <a:spcPct val="0"/>
              </a:spcAft>
              <a:buFont typeface="Arial,Sans-Serif"/>
              <a:buChar char="•"/>
            </a:pPr>
            <a:r>
              <a:rPr lang="da-DK" dirty="0"/>
              <a:t>Vordingborg er nr. 2 på listen over danske kommuner der mister mest natur-areal  (1.660 hektar) – heraf hele 91% af kommunens strandenge. </a:t>
            </a:r>
            <a:endParaRPr lang="en-US" dirty="0"/>
          </a:p>
          <a:p>
            <a:pPr marL="285750" indent="-285750">
              <a:spcBef>
                <a:spcPct val="20000"/>
              </a:spcBef>
              <a:spcAft>
                <a:spcPct val="0"/>
              </a:spcAft>
              <a:buFont typeface="Arial,Sans-Serif"/>
              <a:buChar char="•"/>
            </a:pPr>
            <a:r>
              <a:rPr lang="da-DK" dirty="0"/>
              <a:t>Arter på EU's habitat- og fugle- beskyttelsesdirektiv mister levesteder for f.eks. klokkefrø, brushane, terner</a:t>
            </a:r>
          </a:p>
          <a:p>
            <a:pPr marL="285750" indent="-285750">
              <a:spcBef>
                <a:spcPct val="20000"/>
              </a:spcBef>
              <a:spcAft>
                <a:spcPct val="0"/>
              </a:spcAft>
              <a:buFont typeface="Arial,Sans-Serif"/>
              <a:buChar char="•"/>
            </a:pPr>
            <a:endParaRPr lang="da-DK" dirty="0"/>
          </a:p>
          <a:p>
            <a:pPr marL="285750" indent="-285750">
              <a:spcBef>
                <a:spcPct val="20000"/>
              </a:spcBef>
              <a:spcAft>
                <a:spcPct val="0"/>
              </a:spcAft>
              <a:buFont typeface="Arial,Sans-Serif"/>
              <a:buChar char="•"/>
            </a:pPr>
            <a:r>
              <a:rPr lang="da-DK" dirty="0"/>
              <a:t>50 og 100 års perspektiv</a:t>
            </a:r>
            <a:endParaRPr lang="en-US" dirty="0"/>
          </a:p>
        </p:txBody>
      </p:sp>
      <p:sp>
        <p:nvSpPr>
          <p:cNvPr id="4" name="Slide Number Placeholder 3"/>
          <p:cNvSpPr>
            <a:spLocks noGrp="1"/>
          </p:cNvSpPr>
          <p:nvPr>
            <p:ph type="sldNum" sz="quarter" idx="5"/>
          </p:nvPr>
        </p:nvSpPr>
        <p:spPr/>
        <p:txBody>
          <a:bodyPr/>
          <a:lstStyle/>
          <a:p>
            <a:fld id="{BC3FA93E-C390-4370-B925-77596596F81F}" type="slidenum">
              <a:rPr lang="en-US"/>
              <a:t>8</a:t>
            </a:fld>
            <a:endParaRPr lang="en-US"/>
          </a:p>
        </p:txBody>
      </p:sp>
    </p:spTree>
    <p:extLst>
      <p:ext uri="{BB962C8B-B14F-4D97-AF65-F5344CB8AC3E}">
        <p14:creationId xmlns:p14="http://schemas.microsoft.com/office/powerpoint/2010/main" val="175673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Denne figure </a:t>
            </a:r>
            <a:r>
              <a:rPr lang="en-US" b="1" dirty="0" err="1">
                <a:cs typeface="Calibri"/>
              </a:rPr>
              <a:t>kan</a:t>
            </a:r>
            <a:r>
              <a:rPr lang="en-US" b="1" dirty="0">
                <a:cs typeface="Calibri"/>
              </a:rPr>
              <a:t> I </a:t>
            </a:r>
            <a:r>
              <a:rPr lang="en-US" b="1" dirty="0" err="1">
                <a:cs typeface="Calibri"/>
              </a:rPr>
              <a:t>måske</a:t>
            </a:r>
            <a:r>
              <a:rPr lang="en-US" b="1" dirty="0">
                <a:cs typeface="Calibri"/>
              </a:rPr>
              <a:t> </a:t>
            </a:r>
            <a:r>
              <a:rPr lang="en-US" b="1" dirty="0" err="1">
                <a:cs typeface="Calibri"/>
              </a:rPr>
              <a:t>huske</a:t>
            </a:r>
            <a:r>
              <a:rPr lang="en-US" b="1" dirty="0">
                <a:cs typeface="Calibri"/>
              </a:rPr>
              <a:t> netop </a:t>
            </a:r>
            <a:r>
              <a:rPr lang="en-US" b="1" dirty="0" err="1">
                <a:cs typeface="Calibri"/>
              </a:rPr>
              <a:t>fra</a:t>
            </a:r>
            <a:r>
              <a:rPr lang="en-US" b="1" dirty="0">
                <a:cs typeface="Calibri"/>
              </a:rPr>
              <a:t> </a:t>
            </a:r>
            <a:r>
              <a:rPr lang="en-US" b="1" dirty="0" err="1">
                <a:cs typeface="Calibri"/>
              </a:rPr>
              <a:t>cowi</a:t>
            </a:r>
            <a:r>
              <a:rPr lang="en-US" b="1" dirty="0">
                <a:cs typeface="Calibri"/>
              </a:rPr>
              <a:t> </a:t>
            </a:r>
            <a:r>
              <a:rPr lang="en-US" b="1" dirty="0" err="1">
                <a:cs typeface="Calibri"/>
              </a:rPr>
              <a:t>rapporten</a:t>
            </a:r>
            <a:r>
              <a:rPr lang="en-US" b="1" dirty="0">
                <a:cs typeface="Calibri"/>
              </a:rPr>
              <a:t> </a:t>
            </a:r>
          </a:p>
          <a:p>
            <a:endParaRPr lang="en-US" b="1" dirty="0">
              <a:cs typeface="Calibri"/>
            </a:endParaRPr>
          </a:p>
          <a:p>
            <a:r>
              <a:rPr lang="en-US" dirty="0">
                <a:cs typeface="Calibri"/>
              </a:rPr>
              <a:t>Eksempel </a:t>
            </a:r>
            <a:r>
              <a:rPr lang="en-US" dirty="0" err="1">
                <a:cs typeface="Calibri"/>
              </a:rPr>
              <a:t>på</a:t>
            </a:r>
            <a:r>
              <a:rPr lang="en-US" dirty="0">
                <a:cs typeface="Calibri"/>
              </a:rPr>
              <a:t> </a:t>
            </a:r>
            <a:r>
              <a:rPr lang="en-US" dirty="0" err="1">
                <a:cs typeface="Calibri"/>
              </a:rPr>
              <a:t>strandenges</a:t>
            </a:r>
            <a:r>
              <a:rPr lang="en-US" dirty="0">
                <a:cs typeface="Calibri"/>
              </a:rPr>
              <a:t> </a:t>
            </a:r>
            <a:r>
              <a:rPr lang="en-US" dirty="0" err="1">
                <a:cs typeface="Calibri"/>
              </a:rPr>
              <a:t>mulighed</a:t>
            </a:r>
            <a:r>
              <a:rPr lang="en-US" dirty="0">
                <a:cs typeface="Calibri"/>
              </a:rPr>
              <a:t> og </a:t>
            </a:r>
            <a:r>
              <a:rPr lang="en-US" dirty="0" err="1">
                <a:cs typeface="Calibri"/>
              </a:rPr>
              <a:t>udfordringer</a:t>
            </a:r>
            <a:r>
              <a:rPr lang="en-US" dirty="0">
                <a:cs typeface="Calibri"/>
              </a:rPr>
              <a:t> for </a:t>
            </a:r>
            <a:r>
              <a:rPr lang="en-US" dirty="0" err="1">
                <a:cs typeface="Calibri"/>
              </a:rPr>
              <a:t>udbredelse</a:t>
            </a:r>
            <a:r>
              <a:rPr lang="en-US" dirty="0">
                <a:cs typeface="Calibri"/>
              </a:rPr>
              <a:t>, </a:t>
            </a:r>
            <a:r>
              <a:rPr lang="en-US" dirty="0" err="1">
                <a:cs typeface="Calibri"/>
              </a:rPr>
              <a:t>ved</a:t>
            </a:r>
            <a:r>
              <a:rPr lang="en-US" dirty="0">
                <a:cs typeface="Calibri"/>
              </a:rPr>
              <a:t> </a:t>
            </a:r>
            <a:r>
              <a:rPr lang="en-US" dirty="0" err="1">
                <a:cs typeface="Calibri"/>
              </a:rPr>
              <a:t>havvandsstigninger</a:t>
            </a:r>
            <a:r>
              <a:rPr lang="en-US" dirty="0">
                <a:cs typeface="Calibri"/>
              </a:rPr>
              <a:t> </a:t>
            </a:r>
            <a:r>
              <a:rPr lang="en-US" dirty="0" err="1">
                <a:cs typeface="Calibri"/>
              </a:rPr>
              <a:t>ved</a:t>
            </a:r>
            <a:r>
              <a:rPr lang="en-US" dirty="0">
                <a:cs typeface="Calibri"/>
              </a:rPr>
              <a:t> </a:t>
            </a:r>
            <a:r>
              <a:rPr lang="en-US" dirty="0" err="1">
                <a:cs typeface="Calibri"/>
              </a:rPr>
              <a:t>forskellige</a:t>
            </a:r>
            <a:r>
              <a:rPr lang="en-US" dirty="0">
                <a:cs typeface="Calibri"/>
              </a:rPr>
              <a:t> </a:t>
            </a:r>
            <a:r>
              <a:rPr lang="en-US" dirty="0" err="1">
                <a:cs typeface="Calibri"/>
              </a:rPr>
              <a:t>scenarier</a:t>
            </a:r>
            <a:endParaRPr lang="en-US" dirty="0">
              <a:cs typeface="Calibri"/>
            </a:endParaRPr>
          </a:p>
          <a:p>
            <a:endParaRPr lang="en-US" dirty="0">
              <a:cs typeface="Calibri"/>
            </a:endParaRPr>
          </a:p>
          <a:p>
            <a:r>
              <a:rPr lang="en-US" dirty="0">
                <a:cs typeface="Calibri"/>
              </a:rPr>
              <a:t>I den </a:t>
            </a:r>
            <a:r>
              <a:rPr lang="en-US" dirty="0" err="1">
                <a:cs typeface="Calibri"/>
              </a:rPr>
              <a:t>kommende</a:t>
            </a:r>
            <a:r>
              <a:rPr lang="en-US" dirty="0">
                <a:cs typeface="Calibri"/>
              </a:rPr>
              <a:t> </a:t>
            </a:r>
            <a:r>
              <a:rPr lang="en-US" dirty="0" err="1">
                <a:cs typeface="Calibri"/>
              </a:rPr>
              <a:t>kyststrategi</a:t>
            </a:r>
            <a:r>
              <a:rPr lang="en-US" dirty="0">
                <a:cs typeface="Calibri"/>
              </a:rPr>
              <a:t> </a:t>
            </a:r>
            <a:r>
              <a:rPr lang="en-US" dirty="0" err="1">
                <a:cs typeface="Calibri"/>
              </a:rPr>
              <a:t>kommer</a:t>
            </a:r>
            <a:r>
              <a:rPr lang="en-US" dirty="0">
                <a:cs typeface="Calibri"/>
              </a:rPr>
              <a:t> vi </a:t>
            </a:r>
            <a:r>
              <a:rPr lang="en-US" dirty="0" err="1">
                <a:cs typeface="Calibri"/>
              </a:rPr>
              <a:t>til</a:t>
            </a:r>
            <a:r>
              <a:rPr lang="en-US" dirty="0">
                <a:cs typeface="Calibri"/>
              </a:rPr>
              <a:t> at </a:t>
            </a:r>
            <a:r>
              <a:rPr lang="en-US" dirty="0" err="1">
                <a:cs typeface="Calibri"/>
              </a:rPr>
              <a:t>stille</a:t>
            </a:r>
            <a:r>
              <a:rPr lang="en-US" dirty="0">
                <a:cs typeface="Calibri"/>
              </a:rPr>
              <a:t> </a:t>
            </a:r>
            <a:r>
              <a:rPr lang="en-US" dirty="0" err="1">
                <a:cs typeface="Calibri"/>
              </a:rPr>
              <a:t>os</a:t>
            </a:r>
            <a:r>
              <a:rPr lang="en-US" dirty="0">
                <a:cs typeface="Calibri"/>
              </a:rPr>
              <a:t> </a:t>
            </a:r>
            <a:r>
              <a:rPr lang="en-US" dirty="0" err="1">
                <a:cs typeface="Calibri"/>
              </a:rPr>
              <a:t>spørgsmålet</a:t>
            </a:r>
            <a:r>
              <a:rPr lang="en-US" dirty="0">
                <a:cs typeface="Calibri"/>
              </a:rPr>
              <a:t> om </a:t>
            </a:r>
            <a:r>
              <a:rPr lang="en-US" dirty="0" err="1">
                <a:cs typeface="Calibri"/>
              </a:rPr>
              <a:t>eller</a:t>
            </a:r>
            <a:r>
              <a:rPr lang="en-US" dirty="0">
                <a:cs typeface="Calibri"/>
              </a:rPr>
              <a:t> </a:t>
            </a:r>
            <a:r>
              <a:rPr lang="en-US" dirty="0" err="1">
                <a:cs typeface="Calibri"/>
              </a:rPr>
              <a:t>hvor</a:t>
            </a:r>
            <a:r>
              <a:rPr lang="en-US" dirty="0">
                <a:cs typeface="Calibri"/>
              </a:rPr>
              <a:t> vi </a:t>
            </a:r>
            <a:r>
              <a:rPr lang="en-US" dirty="0" err="1">
                <a:cs typeface="Calibri"/>
              </a:rPr>
              <a:t>skal</a:t>
            </a:r>
            <a:r>
              <a:rPr lang="en-US" dirty="0">
                <a:cs typeface="Calibri"/>
              </a:rPr>
              <a:t> </a:t>
            </a:r>
            <a:r>
              <a:rPr lang="en-US" dirty="0" err="1">
                <a:cs typeface="Calibri"/>
              </a:rPr>
              <a:t>arbejde</a:t>
            </a:r>
            <a:r>
              <a:rPr lang="en-US" dirty="0">
                <a:cs typeface="Calibri"/>
              </a:rPr>
              <a:t> med </a:t>
            </a:r>
            <a:r>
              <a:rPr lang="en-US" dirty="0" err="1">
                <a:cs typeface="Calibri"/>
              </a:rPr>
              <a:t>eller</a:t>
            </a:r>
            <a:r>
              <a:rPr lang="en-US" dirty="0">
                <a:cs typeface="Calibri"/>
              </a:rPr>
              <a:t> mod nature – om vi </a:t>
            </a:r>
            <a:r>
              <a:rPr lang="en-US" dirty="0" err="1">
                <a:cs typeface="Calibri"/>
              </a:rPr>
              <a:t>skal</a:t>
            </a:r>
            <a:r>
              <a:rPr lang="en-US" dirty="0">
                <a:cs typeface="Calibri"/>
              </a:rPr>
              <a:t> </a:t>
            </a:r>
            <a:r>
              <a:rPr lang="en-US" dirty="0" err="1">
                <a:cs typeface="Calibri"/>
              </a:rPr>
              <a:t>beskytte</a:t>
            </a:r>
            <a:r>
              <a:rPr lang="en-US" dirty="0">
                <a:cs typeface="Calibri"/>
              </a:rPr>
              <a:t> </a:t>
            </a:r>
            <a:r>
              <a:rPr lang="en-US" dirty="0" err="1">
                <a:cs typeface="Calibri"/>
              </a:rPr>
              <a:t>natur</a:t>
            </a:r>
            <a:r>
              <a:rPr lang="en-US" dirty="0">
                <a:cs typeface="Calibri"/>
              </a:rPr>
              <a:t> mod </a:t>
            </a:r>
            <a:r>
              <a:rPr lang="en-US" dirty="0" err="1">
                <a:cs typeface="Calibri"/>
              </a:rPr>
              <a:t>natur</a:t>
            </a:r>
            <a:r>
              <a:rPr lang="en-US" dirty="0">
                <a:cs typeface="Calibri"/>
              </a:rPr>
              <a:t> </a:t>
            </a:r>
            <a:r>
              <a:rPr lang="en-US" dirty="0" err="1">
                <a:cs typeface="Calibri"/>
              </a:rPr>
              <a:t>eller</a:t>
            </a:r>
            <a:r>
              <a:rPr lang="en-US" dirty="0">
                <a:cs typeface="Calibri"/>
              </a:rPr>
              <a:t> vi </a:t>
            </a:r>
            <a:r>
              <a:rPr lang="en-US" dirty="0" err="1">
                <a:cs typeface="Calibri"/>
              </a:rPr>
              <a:t>skal</a:t>
            </a:r>
            <a:r>
              <a:rPr lang="en-US" dirty="0">
                <a:cs typeface="Calibri"/>
              </a:rPr>
              <a:t> lade </a:t>
            </a:r>
            <a:r>
              <a:rPr lang="en-US" dirty="0" err="1">
                <a:cs typeface="Calibri"/>
              </a:rPr>
              <a:t>ny</a:t>
            </a:r>
            <a:r>
              <a:rPr lang="en-US" dirty="0">
                <a:cs typeface="Calibri"/>
              </a:rPr>
              <a:t> </a:t>
            </a:r>
            <a:r>
              <a:rPr lang="en-US" dirty="0" err="1">
                <a:cs typeface="Calibri"/>
              </a:rPr>
              <a:t>natur</a:t>
            </a:r>
            <a:r>
              <a:rPr lang="en-US" dirty="0">
                <a:cs typeface="Calibri"/>
              </a:rPr>
              <a:t> </a:t>
            </a:r>
            <a:r>
              <a:rPr lang="en-US" dirty="0" err="1">
                <a:cs typeface="Calibri"/>
              </a:rPr>
              <a:t>komme</a:t>
            </a:r>
            <a:r>
              <a:rPr lang="en-US" dirty="0">
                <a:cs typeface="Calibri"/>
              </a:rPr>
              <a:t> </a:t>
            </a:r>
            <a:r>
              <a:rPr lang="en-US" dirty="0" err="1">
                <a:cs typeface="Calibri"/>
              </a:rPr>
              <a:t>til</a:t>
            </a:r>
            <a:r>
              <a:rPr lang="en-US" dirty="0">
                <a:cs typeface="Calibri"/>
              </a:rPr>
              <a:t> </a:t>
            </a:r>
          </a:p>
          <a:p>
            <a:endParaRPr lang="en-US" dirty="0">
              <a:cs typeface="Calibri"/>
            </a:endParaRPr>
          </a:p>
        </p:txBody>
      </p:sp>
      <p:sp>
        <p:nvSpPr>
          <p:cNvPr id="4" name="Slide Number Placeholder 3"/>
          <p:cNvSpPr>
            <a:spLocks noGrp="1"/>
          </p:cNvSpPr>
          <p:nvPr>
            <p:ph type="sldNum" sz="quarter" idx="5"/>
          </p:nvPr>
        </p:nvSpPr>
        <p:spPr/>
        <p:txBody>
          <a:bodyPr/>
          <a:lstStyle/>
          <a:p>
            <a:fld id="{BC3FA93E-C390-4370-B925-77596596F81F}" type="slidenum">
              <a:rPr lang="en-US"/>
              <a:t>9</a:t>
            </a:fld>
            <a:endParaRPr lang="en-US"/>
          </a:p>
        </p:txBody>
      </p:sp>
    </p:spTree>
    <p:extLst>
      <p:ext uri="{BB962C8B-B14F-4D97-AF65-F5344CB8AC3E}">
        <p14:creationId xmlns:p14="http://schemas.microsoft.com/office/powerpoint/2010/main" val="2302641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fisk forside">
    <p:spTree>
      <p:nvGrpSpPr>
        <p:cNvPr id="1" name=""/>
        <p:cNvGrpSpPr/>
        <p:nvPr/>
      </p:nvGrpSpPr>
      <p:grpSpPr>
        <a:xfrm>
          <a:off x="0" y="0"/>
          <a:ext cx="0" cy="0"/>
          <a:chOff x="0" y="0"/>
          <a:chExt cx="0" cy="0"/>
        </a:xfrm>
      </p:grpSpPr>
      <p:sp>
        <p:nvSpPr>
          <p:cNvPr id="3" name="CoverColor"/>
          <p:cNvSpPr/>
          <p:nvPr userDrawn="1"/>
        </p:nvSpPr>
        <p:spPr>
          <a:xfrm>
            <a:off x="0" y="1026000"/>
            <a:ext cx="9144000" cy="5832000"/>
          </a:xfrm>
          <a:prstGeom prst="rect">
            <a:avLst/>
          </a:prstGeom>
          <a:solidFill>
            <a:srgbClr val="005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IntroText"/>
          <p:cNvSpPr>
            <a:spLocks noGrp="1"/>
          </p:cNvSpPr>
          <p:nvPr>
            <p:ph type="body" sz="quarter" idx="11" hasCustomPrompt="1"/>
          </p:nvPr>
        </p:nvSpPr>
        <p:spPr>
          <a:xfrm>
            <a:off x="702000" y="1782000"/>
            <a:ext cx="7902448" cy="278848"/>
          </a:xfrm>
          <a:prstGeom prst="rect">
            <a:avLst/>
          </a:prstGeom>
        </p:spPr>
        <p:txBody>
          <a:bodyPr/>
          <a:lstStyle>
            <a:lvl1pPr marL="0" indent="0">
              <a:buNone/>
              <a:defRPr sz="1400">
                <a:solidFill>
                  <a:srgbClr val="FFFFFF"/>
                </a:solidFill>
                <a:latin typeface="Arial" panose="020B0604020202020204" pitchFamily="34" charset="0"/>
                <a:cs typeface="Arial" panose="020B0604020202020204" pitchFamily="34" charset="0"/>
              </a:defRPr>
            </a:lvl1pPr>
          </a:lstStyle>
          <a:p>
            <a:pPr lvl="0"/>
            <a:r>
              <a:rPr lang="da-DK" sz="1400">
                <a:latin typeface="Arial" panose="020B0604020202020204" pitchFamily="34" charset="0"/>
                <a:cs typeface="Arial" panose="020B0604020202020204" pitchFamily="34" charset="0"/>
              </a:rPr>
              <a:t>Introtekst</a:t>
            </a:r>
            <a:endParaRPr lang="da-DK"/>
          </a:p>
        </p:txBody>
      </p:sp>
      <p:sp>
        <p:nvSpPr>
          <p:cNvPr id="21" name="Speaker"/>
          <p:cNvSpPr>
            <a:spLocks noGrp="1"/>
          </p:cNvSpPr>
          <p:nvPr>
            <p:ph type="body" sz="quarter" idx="14" hasCustomPrompt="1"/>
          </p:nvPr>
        </p:nvSpPr>
        <p:spPr>
          <a:xfrm>
            <a:off x="4320000" y="6066000"/>
            <a:ext cx="3600000" cy="792000"/>
          </a:xfrm>
          <a:prstGeom prst="rect">
            <a:avLst/>
          </a:prstGeom>
        </p:spPr>
        <p:txBody>
          <a:bodyPr lIns="0" tIns="0" rIns="0" bIns="612000"/>
          <a:lstStyle>
            <a:lvl1pPr marL="0" indent="0" algn="r">
              <a:buNone/>
              <a:defRPr sz="1200" baseline="0">
                <a:solidFill>
                  <a:srgbClr val="FFFFFF"/>
                </a:solidFill>
                <a:latin typeface="Arial" panose="020B0604020202020204" pitchFamily="34" charset="0"/>
              </a:defRPr>
            </a:lvl1pPr>
          </a:lstStyle>
          <a:p>
            <a:pPr lvl="0"/>
            <a:r>
              <a:rPr lang="da-DK"/>
              <a:t>Navn</a:t>
            </a:r>
          </a:p>
        </p:txBody>
      </p:sp>
      <p:sp>
        <p:nvSpPr>
          <p:cNvPr id="12" name="Heading"/>
          <p:cNvSpPr>
            <a:spLocks noGrp="1"/>
          </p:cNvSpPr>
          <p:nvPr>
            <p:ph type="body" sz="quarter" idx="16" hasCustomPrompt="1"/>
          </p:nvPr>
        </p:nvSpPr>
        <p:spPr>
          <a:xfrm>
            <a:off x="702000" y="2196000"/>
            <a:ext cx="7542408" cy="980784"/>
          </a:xfrm>
          <a:prstGeom prst="rect">
            <a:avLst/>
          </a:prstGeom>
        </p:spPr>
        <p:txBody>
          <a:bodyPr lIns="0" tIns="0" rIns="0" bIns="0"/>
          <a:lstStyle>
            <a:lvl1pPr marL="0" indent="0">
              <a:lnSpc>
                <a:spcPts val="3600"/>
              </a:lnSpc>
              <a:spcBef>
                <a:spcPts val="0"/>
              </a:spcBef>
              <a:buNone/>
              <a:defRPr sz="4000" b="1" i="0" cap="all"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a:r>
              <a:rPr lang="da-DK" b="1" i="0" cap="all" baseline="0"/>
              <a:t>Overskrift</a:t>
            </a:r>
          </a:p>
        </p:txBody>
      </p:sp>
      <p:sp>
        <p:nvSpPr>
          <p:cNvPr id="4" name="SidePanel"/>
          <p:cNvSpPr>
            <a:spLocks noGrp="1"/>
          </p:cNvSpPr>
          <p:nvPr>
            <p:ph type="body" sz="quarter" idx="17" hasCustomPrompt="1"/>
          </p:nvPr>
        </p:nvSpPr>
        <p:spPr>
          <a:xfrm>
            <a:off x="8623078" y="1026128"/>
            <a:ext cx="522065" cy="5832729"/>
          </a:xfrm>
          <a:prstGeom prst="rect">
            <a:avLst/>
          </a:prstGeom>
          <a:solidFill>
            <a:srgbClr val="0064A0"/>
          </a:solidFill>
        </p:spPr>
        <p:txBody>
          <a:bodyPr vert="vert" lIns="0" tIns="522000" rIns="0" bIns="0" anchor="ctr"/>
          <a:lstStyle>
            <a:lvl1pPr marL="0" indent="0">
              <a:buNone/>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2pPr>
            <a:lvl3pPr>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3pPr>
            <a:lvl4pPr>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4pPr>
            <a:lvl5pPr>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5pPr>
          </a:lstStyle>
          <a:p>
            <a:pPr lvl="0"/>
            <a:r>
              <a:rPr lang="da-DK"/>
              <a:t>Dato. Måned år</a:t>
            </a:r>
          </a:p>
        </p:txBody>
      </p:sp>
      <p:pic>
        <p:nvPicPr>
          <p:cNvPr id="5" name="Billede 4" descr="Logo" title="Logo">
            <a:extLst>
              <a:ext uri="{FF2B5EF4-FFF2-40B4-BE49-F238E27FC236}">
                <a16:creationId xmlns:a16="http://schemas.microsoft.com/office/drawing/2014/main" id="{1A3A7C11-2025-50AD-B3D5-46A4155F67C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02000" y="504000"/>
            <a:ext cx="2304000" cy="684000"/>
          </a:xfrm>
          <a:prstGeom prst="rect">
            <a:avLst/>
          </a:prstGeom>
        </p:spPr>
      </p:pic>
      <p:pic>
        <p:nvPicPr>
          <p:cNvPr id="7" name="Billede 6" descr="Logo" title="Logo">
            <a:extLst>
              <a:ext uri="{FF2B5EF4-FFF2-40B4-BE49-F238E27FC236}">
                <a16:creationId xmlns:a16="http://schemas.microsoft.com/office/drawing/2014/main" id="{6F7A325A-FBAE-1743-EDC8-1554F4AE7548}"/>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702000" y="5166000"/>
            <a:ext cx="3240000" cy="1080000"/>
          </a:xfrm>
          <a:prstGeom prst="rect">
            <a:avLst/>
          </a:prstGeom>
        </p:spPr>
      </p:pic>
    </p:spTree>
    <p:extLst>
      <p:ext uri="{BB962C8B-B14F-4D97-AF65-F5344CB8AC3E}">
        <p14:creationId xmlns:p14="http://schemas.microsoft.com/office/powerpoint/2010/main" val="346305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forside">
    <p:spTree>
      <p:nvGrpSpPr>
        <p:cNvPr id="1" name=""/>
        <p:cNvGrpSpPr/>
        <p:nvPr/>
      </p:nvGrpSpPr>
      <p:grpSpPr>
        <a:xfrm>
          <a:off x="0" y="0"/>
          <a:ext cx="0" cy="0"/>
          <a:chOff x="0" y="0"/>
          <a:chExt cx="0" cy="0"/>
        </a:xfrm>
      </p:grpSpPr>
      <p:sp>
        <p:nvSpPr>
          <p:cNvPr id="13" name="IntroText"/>
          <p:cNvSpPr>
            <a:spLocks noGrp="1"/>
          </p:cNvSpPr>
          <p:nvPr>
            <p:ph type="body" sz="quarter" idx="11" hasCustomPrompt="1"/>
          </p:nvPr>
        </p:nvSpPr>
        <p:spPr>
          <a:xfrm>
            <a:off x="702001" y="5148000"/>
            <a:ext cx="7902448" cy="278848"/>
          </a:xfrm>
          <a:prstGeom prst="rect">
            <a:avLst/>
          </a:prstGeom>
        </p:spPr>
        <p:txBody>
          <a:bodyPr/>
          <a:lstStyle>
            <a:lvl1pPr marL="0" indent="0">
              <a:buNone/>
              <a:defRPr sz="1400">
                <a:solidFill>
                  <a:srgbClr val="005585"/>
                </a:solidFill>
                <a:latin typeface="Arial" panose="020B0604020202020204" pitchFamily="34" charset="0"/>
                <a:cs typeface="Arial" panose="020B0604020202020204" pitchFamily="34" charset="0"/>
              </a:defRPr>
            </a:lvl1pPr>
          </a:lstStyle>
          <a:p>
            <a:pPr lvl="0"/>
            <a:r>
              <a:rPr lang="da-DK" sz="1400">
                <a:latin typeface="Arial" panose="020B0604020202020204" pitchFamily="34" charset="0"/>
                <a:cs typeface="Arial" panose="020B0604020202020204" pitchFamily="34" charset="0"/>
              </a:rPr>
              <a:t>Introtekst</a:t>
            </a:r>
            <a:endParaRPr lang="da-DK"/>
          </a:p>
        </p:txBody>
      </p:sp>
      <p:sp>
        <p:nvSpPr>
          <p:cNvPr id="21" name="Speaker"/>
          <p:cNvSpPr>
            <a:spLocks noGrp="1"/>
          </p:cNvSpPr>
          <p:nvPr>
            <p:ph type="body" sz="quarter" idx="14" hasCustomPrompt="1"/>
          </p:nvPr>
        </p:nvSpPr>
        <p:spPr>
          <a:xfrm>
            <a:off x="5022000" y="3978000"/>
            <a:ext cx="3600000" cy="792000"/>
          </a:xfrm>
          <a:prstGeom prst="rect">
            <a:avLst/>
          </a:prstGeom>
        </p:spPr>
        <p:txBody>
          <a:bodyPr lIns="0" tIns="0" rIns="288000" bIns="288000" anchor="b"/>
          <a:lstStyle>
            <a:lvl1pPr marL="0" indent="0" algn="r">
              <a:buNone/>
              <a:defRPr sz="1200" baseline="0">
                <a:solidFill>
                  <a:srgbClr val="005585"/>
                </a:solidFill>
                <a:latin typeface="Arial" panose="020B0604020202020204" pitchFamily="34" charset="0"/>
              </a:defRPr>
            </a:lvl1pPr>
          </a:lstStyle>
          <a:p>
            <a:pPr lvl="0"/>
            <a:r>
              <a:rPr lang="da-DK"/>
              <a:t>Navn</a:t>
            </a:r>
          </a:p>
        </p:txBody>
      </p:sp>
      <p:sp>
        <p:nvSpPr>
          <p:cNvPr id="27" name="Heading"/>
          <p:cNvSpPr>
            <a:spLocks noGrp="1"/>
          </p:cNvSpPr>
          <p:nvPr>
            <p:ph type="body" sz="quarter" idx="16" hasCustomPrompt="1"/>
          </p:nvPr>
        </p:nvSpPr>
        <p:spPr>
          <a:xfrm>
            <a:off x="702001" y="5544000"/>
            <a:ext cx="7542408" cy="980784"/>
          </a:xfrm>
          <a:prstGeom prst="rect">
            <a:avLst/>
          </a:prstGeom>
        </p:spPr>
        <p:txBody>
          <a:bodyPr lIns="0" tIns="0" rIns="0" bIns="0"/>
          <a:lstStyle>
            <a:lvl1pPr marL="0" indent="0">
              <a:lnSpc>
                <a:spcPts val="3600"/>
              </a:lnSpc>
              <a:spcBef>
                <a:spcPts val="0"/>
              </a:spcBef>
              <a:buNone/>
              <a:defRPr sz="4000" b="1" i="0" cap="all" baseline="0">
                <a:solidFill>
                  <a:srgbClr val="005585"/>
                </a:solidFill>
                <a:latin typeface="Verdana" panose="020B0604030504040204" pitchFamily="34" charset="0"/>
                <a:ea typeface="Verdana" panose="020B0604030504040204" pitchFamily="34" charset="0"/>
                <a:cs typeface="Verdana" panose="020B0604030504040204" pitchFamily="34" charset="0"/>
              </a:defRPr>
            </a:lvl1pPr>
          </a:lstStyle>
          <a:p>
            <a:pPr lvl="0"/>
            <a:r>
              <a:rPr lang="da-DK" b="1" i="0" cap="all" baseline="0"/>
              <a:t>Overskrift</a:t>
            </a:r>
            <a:endParaRPr lang="da-DK"/>
          </a:p>
        </p:txBody>
      </p:sp>
      <p:sp>
        <p:nvSpPr>
          <p:cNvPr id="8" name="SidePanel"/>
          <p:cNvSpPr>
            <a:spLocks noGrp="1"/>
          </p:cNvSpPr>
          <p:nvPr>
            <p:ph type="body" sz="quarter" idx="17" hasCustomPrompt="1"/>
          </p:nvPr>
        </p:nvSpPr>
        <p:spPr>
          <a:xfrm>
            <a:off x="8623078" y="1026128"/>
            <a:ext cx="522065" cy="5832729"/>
          </a:xfrm>
          <a:prstGeom prst="rect">
            <a:avLst/>
          </a:prstGeom>
          <a:solidFill>
            <a:srgbClr val="0064A0"/>
          </a:solidFill>
        </p:spPr>
        <p:txBody>
          <a:bodyPr vert="vert" lIns="0" tIns="522000" rIns="0" bIns="0" anchor="ctr"/>
          <a:lstStyle>
            <a:lvl1pPr marL="0" indent="0">
              <a:buNone/>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2pPr>
            <a:lvl3pPr>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3pPr>
            <a:lvl4pPr>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4pPr>
            <a:lvl5pPr>
              <a:defRPr sz="1200" b="1">
                <a:solidFill>
                  <a:srgbClr val="FFFFFF"/>
                </a:solidFill>
                <a:latin typeface="Verdana" panose="020B0604030504040204" pitchFamily="34" charset="0"/>
                <a:ea typeface="Verdana" panose="020B0604030504040204" pitchFamily="34" charset="0"/>
                <a:cs typeface="Verdana" panose="020B0604030504040204" pitchFamily="34" charset="0"/>
              </a:defRPr>
            </a:lvl5pPr>
          </a:lstStyle>
          <a:p>
            <a:pPr lvl="0"/>
            <a:r>
              <a:rPr lang="da-DK"/>
              <a:t>Dato. Måned år</a:t>
            </a:r>
          </a:p>
        </p:txBody>
      </p:sp>
      <p:pic>
        <p:nvPicPr>
          <p:cNvPr id="3" name="Billede 2" descr="Logo" title="Logo">
            <a:extLst>
              <a:ext uri="{FF2B5EF4-FFF2-40B4-BE49-F238E27FC236}">
                <a16:creationId xmlns:a16="http://schemas.microsoft.com/office/drawing/2014/main" id="{3F41B972-AD45-9C81-BDE9-1100F1B1EF8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02000" y="504000"/>
            <a:ext cx="2304000" cy="684000"/>
          </a:xfrm>
          <a:prstGeom prst="rect">
            <a:avLst/>
          </a:prstGeom>
        </p:spPr>
      </p:pic>
    </p:spTree>
    <p:extLst>
      <p:ext uri="{BB962C8B-B14F-4D97-AF65-F5344CB8AC3E}">
        <p14:creationId xmlns:p14="http://schemas.microsoft.com/office/powerpoint/2010/main" val="428717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 Foto">
    <p:spTree>
      <p:nvGrpSpPr>
        <p:cNvPr id="1" name=""/>
        <p:cNvGrpSpPr/>
        <p:nvPr/>
      </p:nvGrpSpPr>
      <p:grpSpPr>
        <a:xfrm>
          <a:off x="0" y="0"/>
          <a:ext cx="0" cy="0"/>
          <a:chOff x="0" y="0"/>
          <a:chExt cx="0" cy="0"/>
        </a:xfrm>
      </p:grpSpPr>
      <p:sp>
        <p:nvSpPr>
          <p:cNvPr id="23" name="Photo"/>
          <p:cNvSpPr>
            <a:spLocks noGrp="1"/>
          </p:cNvSpPr>
          <p:nvPr>
            <p:ph type="pic" sz="quarter" idx="15" hasCustomPrompt="1"/>
          </p:nvPr>
        </p:nvSpPr>
        <p:spPr>
          <a:xfrm>
            <a:off x="3798000" y="1602000"/>
            <a:ext cx="4644000" cy="4644000"/>
          </a:xfrm>
          <a:prstGeom prst="rect">
            <a:avLst/>
          </a:prstGeom>
        </p:spPr>
        <p:txBody>
          <a:bodyPr/>
          <a:lstStyle>
            <a:lvl1pPr>
              <a:defRPr/>
            </a:lvl1pPr>
          </a:lstStyle>
          <a:p>
            <a:r>
              <a:rPr lang="da-DK"/>
              <a:t>Billede (12,9 * 12,9 cm)</a:t>
            </a:r>
          </a:p>
        </p:txBody>
      </p:sp>
      <p:sp>
        <p:nvSpPr>
          <p:cNvPr id="6" name="Bulletpoint"/>
          <p:cNvSpPr>
            <a:spLocks noGrp="1"/>
          </p:cNvSpPr>
          <p:nvPr>
            <p:ph type="body" sz="quarter" idx="16" hasCustomPrompt="1"/>
          </p:nvPr>
        </p:nvSpPr>
        <p:spPr>
          <a:xfrm>
            <a:off x="702000" y="1602000"/>
            <a:ext cx="2862000" cy="4644000"/>
          </a:xfrm>
          <a:prstGeom prst="rect">
            <a:avLst/>
          </a:prstGeom>
        </p:spPr>
        <p:txBody>
          <a:bodyPr/>
          <a:lstStyle>
            <a:lvl1pPr>
              <a:defRPr sz="22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a-DK"/>
              <a:t>Tekst</a:t>
            </a:r>
          </a:p>
          <a:p>
            <a:pPr lvl="0"/>
            <a:endParaRPr lang="da-DK"/>
          </a:p>
        </p:txBody>
      </p:sp>
      <p:sp>
        <p:nvSpPr>
          <p:cNvPr id="17" name="Heading"/>
          <p:cNvSpPr>
            <a:spLocks noGrp="1"/>
          </p:cNvSpPr>
          <p:nvPr>
            <p:ph type="body" sz="quarter" idx="12" hasCustomPrompt="1"/>
          </p:nvPr>
        </p:nvSpPr>
        <p:spPr>
          <a:xfrm>
            <a:off x="702000" y="684000"/>
            <a:ext cx="7902575" cy="980784"/>
          </a:xfrm>
          <a:prstGeom prst="rect">
            <a:avLst/>
          </a:prstGeom>
        </p:spPr>
        <p:txBody>
          <a:bodyPr lIns="0" tIns="0" rIns="0" bIns="0"/>
          <a:lstStyle>
            <a:lvl1pPr marL="0" indent="0">
              <a:lnSpc>
                <a:spcPts val="3200"/>
              </a:lnSpc>
              <a:spcBef>
                <a:spcPts val="0"/>
              </a:spcBef>
              <a:buNone/>
              <a:defRPr sz="3800" b="1" i="0" cap="all" baseline="0">
                <a:solidFill>
                  <a:srgbClr val="005585"/>
                </a:solidFill>
                <a:latin typeface="Verdana" panose="020B0604030504040204" pitchFamily="34" charset="0"/>
                <a:ea typeface="Verdana" panose="020B0604030504040204" pitchFamily="34" charset="0"/>
                <a:cs typeface="Verdana" panose="020B0604030504040204" pitchFamily="34" charset="0"/>
              </a:defRPr>
            </a:lvl1pPr>
          </a:lstStyle>
          <a:p>
            <a:pPr lvl="0"/>
            <a:r>
              <a:rPr lang="da-DK" b="1" i="0" cap="all" baseline="0"/>
              <a:t>Overskrift</a:t>
            </a:r>
            <a:endParaRPr lang="da-DK"/>
          </a:p>
        </p:txBody>
      </p:sp>
      <p:pic>
        <p:nvPicPr>
          <p:cNvPr id="3" name="Billede 2" descr="Logo" title="Logo">
            <a:extLst>
              <a:ext uri="{FF2B5EF4-FFF2-40B4-BE49-F238E27FC236}">
                <a16:creationId xmlns:a16="http://schemas.microsoft.com/office/drawing/2014/main" id="{6C32BB85-1100-4E66-DC17-487C5ECD651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596000" y="324000"/>
            <a:ext cx="1224000" cy="360000"/>
          </a:xfrm>
          <a:prstGeom prst="rect">
            <a:avLst/>
          </a:prstGeom>
        </p:spPr>
      </p:pic>
    </p:spTree>
    <p:extLst>
      <p:ext uri="{BB962C8B-B14F-4D97-AF65-F5344CB8AC3E}">
        <p14:creationId xmlns:p14="http://schemas.microsoft.com/office/powerpoint/2010/main" val="30612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6" name="Heading"/>
          <p:cNvSpPr>
            <a:spLocks noGrp="1"/>
          </p:cNvSpPr>
          <p:nvPr>
            <p:ph type="body" sz="quarter" idx="12" hasCustomPrompt="1"/>
          </p:nvPr>
        </p:nvSpPr>
        <p:spPr>
          <a:xfrm>
            <a:off x="702000" y="684000"/>
            <a:ext cx="7902575" cy="980784"/>
          </a:xfrm>
          <a:prstGeom prst="rect">
            <a:avLst/>
          </a:prstGeom>
        </p:spPr>
        <p:txBody>
          <a:bodyPr lIns="0" tIns="0" rIns="0" bIns="0"/>
          <a:lstStyle>
            <a:lvl1pPr marL="0" indent="0">
              <a:lnSpc>
                <a:spcPts val="3200"/>
              </a:lnSpc>
              <a:spcBef>
                <a:spcPts val="0"/>
              </a:spcBef>
              <a:buNone/>
              <a:defRPr sz="3800" b="1" i="0" cap="all" baseline="0">
                <a:solidFill>
                  <a:srgbClr val="005585"/>
                </a:solidFill>
                <a:latin typeface="Verdana" panose="020B0604030504040204" pitchFamily="34" charset="0"/>
                <a:ea typeface="Verdana" panose="020B0604030504040204" pitchFamily="34" charset="0"/>
                <a:cs typeface="Verdana" panose="020B0604030504040204" pitchFamily="34" charset="0"/>
              </a:defRPr>
            </a:lvl1pPr>
          </a:lstStyle>
          <a:p>
            <a:pPr lvl="0"/>
            <a:r>
              <a:rPr lang="da-DK" b="1" i="0" cap="all" baseline="0"/>
              <a:t>Overskrift</a:t>
            </a:r>
            <a:endParaRPr lang="da-DK"/>
          </a:p>
        </p:txBody>
      </p:sp>
      <p:sp>
        <p:nvSpPr>
          <p:cNvPr id="6" name="Text"/>
          <p:cNvSpPr>
            <a:spLocks noGrp="1"/>
          </p:cNvSpPr>
          <p:nvPr>
            <p:ph type="body" sz="quarter" idx="16" hasCustomPrompt="1"/>
          </p:nvPr>
        </p:nvSpPr>
        <p:spPr>
          <a:xfrm>
            <a:off x="702000" y="1602000"/>
            <a:ext cx="7740000" cy="4644000"/>
          </a:xfrm>
          <a:prstGeom prst="rect">
            <a:avLst/>
          </a:prstGeom>
        </p:spPr>
        <p:txBody>
          <a:bodyPr/>
          <a:lstStyle>
            <a:lvl1pPr>
              <a:defRPr sz="22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a-DK"/>
              <a:t>Tekst</a:t>
            </a:r>
          </a:p>
          <a:p>
            <a:pPr lvl="0"/>
            <a:endParaRPr lang="da-DK"/>
          </a:p>
        </p:txBody>
      </p:sp>
      <p:pic>
        <p:nvPicPr>
          <p:cNvPr id="3" name="Billede 2" descr="Logo" title="Logo">
            <a:extLst>
              <a:ext uri="{FF2B5EF4-FFF2-40B4-BE49-F238E27FC236}">
                <a16:creationId xmlns:a16="http://schemas.microsoft.com/office/drawing/2014/main" id="{555D67C7-C338-733B-2DDA-1AB23F0453C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596000" y="324000"/>
            <a:ext cx="1224000" cy="360000"/>
          </a:xfrm>
          <a:prstGeom prst="rect">
            <a:avLst/>
          </a:prstGeom>
        </p:spPr>
      </p:pic>
    </p:spTree>
    <p:extLst>
      <p:ext uri="{BB962C8B-B14F-4D97-AF65-F5344CB8AC3E}">
        <p14:creationId xmlns:p14="http://schemas.microsoft.com/office/powerpoint/2010/main" val="3992717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1" r:id="rId2"/>
    <p:sldLayoutId id="2147483658" r:id="rId3"/>
    <p:sldLayoutId id="2147483659" r:id="rId4"/>
  </p:sldLayoutIdLst>
  <p:txStyles>
    <p:titleStyle>
      <a:lvl1pPr algn="l" rtl="0" eaLnBrk="1" fontAlgn="base" hangingPunct="1">
        <a:spcBef>
          <a:spcPct val="0"/>
        </a:spcBef>
        <a:spcAft>
          <a:spcPct val="0"/>
        </a:spcAft>
        <a:defRPr sz="3200">
          <a:solidFill>
            <a:srgbClr val="080808"/>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p:titleStyle>
    <p:bodyStyle>
      <a:lvl1pPr marL="342900" indent="-342900" algn="l" rtl="0" eaLnBrk="1" fontAlgn="base" hangingPunct="1">
        <a:spcBef>
          <a:spcPct val="20000"/>
        </a:spcBef>
        <a:spcAft>
          <a:spcPct val="0"/>
        </a:spcAft>
        <a:buChar char="•"/>
        <a:defRPr sz="2800">
          <a:solidFill>
            <a:srgbClr val="080808"/>
          </a:solidFill>
          <a:latin typeface="+mn-lt"/>
          <a:ea typeface="+mn-ea"/>
          <a:cs typeface="+mn-cs"/>
        </a:defRPr>
      </a:lvl1pPr>
      <a:lvl2pPr marL="742950" indent="-285750" algn="l" rtl="0" eaLnBrk="1" fontAlgn="base" hangingPunct="1">
        <a:spcBef>
          <a:spcPct val="20000"/>
        </a:spcBef>
        <a:spcAft>
          <a:spcPct val="0"/>
        </a:spcAft>
        <a:buChar char="–"/>
        <a:defRPr sz="2800">
          <a:solidFill>
            <a:srgbClr val="080808"/>
          </a:solidFill>
          <a:latin typeface="+mn-lt"/>
          <a:cs typeface="+mn-cs"/>
        </a:defRPr>
      </a:lvl2pPr>
      <a:lvl3pPr marL="1143000" indent="-228600" algn="l" rtl="0" eaLnBrk="1" fontAlgn="base" hangingPunct="1">
        <a:spcBef>
          <a:spcPct val="20000"/>
        </a:spcBef>
        <a:spcAft>
          <a:spcPct val="0"/>
        </a:spcAft>
        <a:buChar char="•"/>
        <a:defRPr sz="2800">
          <a:solidFill>
            <a:srgbClr val="080808"/>
          </a:solidFill>
          <a:latin typeface="+mn-lt"/>
          <a:cs typeface="+mn-cs"/>
        </a:defRPr>
      </a:lvl3pPr>
      <a:lvl4pPr marL="1600200" indent="-228600" algn="l" rtl="0" eaLnBrk="1" fontAlgn="base" hangingPunct="1">
        <a:spcBef>
          <a:spcPct val="20000"/>
        </a:spcBef>
        <a:spcAft>
          <a:spcPct val="0"/>
        </a:spcAft>
        <a:buChar char="–"/>
        <a:defRPr sz="2800">
          <a:solidFill>
            <a:srgbClr val="080808"/>
          </a:solidFill>
          <a:latin typeface="+mn-lt"/>
          <a:cs typeface="+mn-cs"/>
        </a:defRPr>
      </a:lvl4pPr>
      <a:lvl5pPr marL="2057400" indent="-228600" algn="l" rtl="0" eaLnBrk="1" fontAlgn="base" hangingPunct="1">
        <a:spcBef>
          <a:spcPct val="20000"/>
        </a:spcBef>
        <a:spcAft>
          <a:spcPct val="0"/>
        </a:spcAft>
        <a:buChar char="»"/>
        <a:defRPr sz="2800">
          <a:solidFill>
            <a:srgbClr val="080808"/>
          </a:solidFill>
          <a:latin typeface="+mn-lt"/>
          <a:cs typeface="+mn-cs"/>
        </a:defRPr>
      </a:lvl5pPr>
      <a:lvl6pPr marL="2514600" indent="-228600" algn="l" rtl="0" eaLnBrk="1" fontAlgn="base" hangingPunct="1">
        <a:spcBef>
          <a:spcPct val="20000"/>
        </a:spcBef>
        <a:spcAft>
          <a:spcPct val="0"/>
        </a:spcAft>
        <a:buChar char="»"/>
        <a:defRPr sz="2800">
          <a:solidFill>
            <a:schemeClr val="tx1"/>
          </a:solidFill>
          <a:latin typeface="+mn-lt"/>
          <a:cs typeface="+mn-cs"/>
        </a:defRPr>
      </a:lvl6pPr>
      <a:lvl7pPr marL="2971800" indent="-228600" algn="l" rtl="0" eaLnBrk="1" fontAlgn="base" hangingPunct="1">
        <a:spcBef>
          <a:spcPct val="20000"/>
        </a:spcBef>
        <a:spcAft>
          <a:spcPct val="0"/>
        </a:spcAft>
        <a:buChar char="»"/>
        <a:defRPr sz="2800">
          <a:solidFill>
            <a:schemeClr val="tx1"/>
          </a:solidFill>
          <a:latin typeface="+mn-lt"/>
          <a:cs typeface="+mn-cs"/>
        </a:defRPr>
      </a:lvl7pPr>
      <a:lvl8pPr marL="3429000" indent="-228600" algn="l" rtl="0" eaLnBrk="1" fontAlgn="base" hangingPunct="1">
        <a:spcBef>
          <a:spcPct val="20000"/>
        </a:spcBef>
        <a:spcAft>
          <a:spcPct val="0"/>
        </a:spcAft>
        <a:buChar char="»"/>
        <a:defRPr sz="2800">
          <a:solidFill>
            <a:schemeClr val="tx1"/>
          </a:solidFill>
          <a:latin typeface="+mn-lt"/>
          <a:cs typeface="+mn-cs"/>
        </a:defRPr>
      </a:lvl8pPr>
      <a:lvl9pPr marL="3886200" indent="-228600" algn="l" rtl="0" eaLnBrk="1" fontAlgn="base" hangingPunct="1">
        <a:spcBef>
          <a:spcPct val="20000"/>
        </a:spcBef>
        <a:spcAft>
          <a:spcPct val="0"/>
        </a:spcAft>
        <a:buChar char="»"/>
        <a:defRPr sz="2800">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02AE9069-516D-2A77-0992-206534FEE408}"/>
              </a:ext>
            </a:extLst>
          </p:cNvPr>
          <p:cNvSpPr>
            <a:spLocks noGrp="1"/>
          </p:cNvSpPr>
          <p:nvPr>
            <p:ph type="body" sz="quarter" idx="16"/>
          </p:nvPr>
        </p:nvSpPr>
        <p:spPr>
          <a:xfrm>
            <a:off x="800796" y="1419623"/>
            <a:ext cx="7542408" cy="980784"/>
          </a:xfrm>
        </p:spPr>
        <p:txBody>
          <a:bodyPr/>
          <a:lstStyle/>
          <a:p>
            <a:r>
              <a:rPr lang="da-DK" dirty="0">
                <a:latin typeface="Verdana"/>
                <a:ea typeface="Verdana"/>
              </a:rPr>
              <a:t>Kyststrategi i </a:t>
            </a:r>
            <a:r>
              <a:rPr lang="da-DK" dirty="0" err="1">
                <a:latin typeface="Verdana"/>
                <a:ea typeface="Verdana"/>
              </a:rPr>
              <a:t>vordingborg</a:t>
            </a:r>
            <a:r>
              <a:rPr lang="da-DK" dirty="0">
                <a:latin typeface="Verdana"/>
                <a:ea typeface="Verdana"/>
              </a:rPr>
              <a:t> kommune </a:t>
            </a:r>
          </a:p>
          <a:p>
            <a:r>
              <a:rPr lang="da-DK" sz="2000" dirty="0">
                <a:latin typeface="Verdana"/>
                <a:ea typeface="Verdana"/>
              </a:rPr>
              <a:t>Miljørådsmøde d. 26/2 2024  </a:t>
            </a:r>
            <a:endParaRPr lang="da-DK" sz="2000" dirty="0"/>
          </a:p>
          <a:p>
            <a:endParaRPr lang="da-DK" dirty="0"/>
          </a:p>
        </p:txBody>
      </p:sp>
      <p:pic>
        <p:nvPicPr>
          <p:cNvPr id="6" name="Picture 4">
            <a:extLst>
              <a:ext uri="{FF2B5EF4-FFF2-40B4-BE49-F238E27FC236}">
                <a16:creationId xmlns:a16="http://schemas.microsoft.com/office/drawing/2014/main" id="{76DB042A-81FD-534E-06C0-84702F60F166}"/>
              </a:ext>
            </a:extLst>
          </p:cNvPr>
          <p:cNvPicPr>
            <a:picLocks noChangeAspect="1"/>
          </p:cNvPicPr>
          <p:nvPr/>
        </p:nvPicPr>
        <p:blipFill>
          <a:blip r:embed="rId3"/>
          <a:stretch>
            <a:fillRect/>
          </a:stretch>
        </p:blipFill>
        <p:spPr>
          <a:xfrm>
            <a:off x="88984" y="3033791"/>
            <a:ext cx="7902447" cy="3455491"/>
          </a:xfrm>
          <a:prstGeom prst="rect">
            <a:avLst/>
          </a:prstGeom>
        </p:spPr>
      </p:pic>
    </p:spTree>
    <p:extLst>
      <p:ext uri="{BB962C8B-B14F-4D97-AF65-F5344CB8AC3E}">
        <p14:creationId xmlns:p14="http://schemas.microsoft.com/office/powerpoint/2010/main" val="3940917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B82AF5-05CB-EF33-D0D3-7EF6AC135F5D}"/>
              </a:ext>
            </a:extLst>
          </p:cNvPr>
          <p:cNvSpPr>
            <a:spLocks noGrp="1"/>
          </p:cNvSpPr>
          <p:nvPr>
            <p:ph type="body" sz="quarter" idx="12"/>
          </p:nvPr>
        </p:nvSpPr>
        <p:spPr>
          <a:xfrm>
            <a:off x="212143" y="244136"/>
            <a:ext cx="7902575" cy="1300332"/>
          </a:xfrm>
        </p:spPr>
        <p:txBody>
          <a:bodyPr lIns="0" tIns="0" rIns="0" bIns="0" anchor="t"/>
          <a:lstStyle/>
          <a:p>
            <a:r>
              <a:rPr lang="en-US">
                <a:latin typeface="Verdana"/>
                <a:ea typeface="Verdana"/>
              </a:rPr>
              <a:t>E</a:t>
            </a:r>
            <a:r>
              <a:rPr lang="en-US" sz="3200">
                <a:latin typeface="Verdana"/>
                <a:ea typeface="Verdana"/>
              </a:rPr>
              <a:t>ksempel </a:t>
            </a:r>
            <a:r>
              <a:rPr lang="en-US" sz="3200" err="1">
                <a:latin typeface="Verdana"/>
                <a:ea typeface="Verdana"/>
              </a:rPr>
              <a:t>fra</a:t>
            </a:r>
            <a:r>
              <a:rPr lang="en-US" sz="3200">
                <a:latin typeface="Verdana"/>
                <a:ea typeface="Verdana"/>
              </a:rPr>
              <a:t> </a:t>
            </a:r>
            <a:r>
              <a:rPr lang="en-US" sz="3200" err="1">
                <a:latin typeface="Verdana"/>
                <a:ea typeface="Verdana"/>
              </a:rPr>
              <a:t>Busemarke</a:t>
            </a:r>
            <a:r>
              <a:rPr lang="en-US" sz="3200">
                <a:latin typeface="Verdana"/>
                <a:ea typeface="Verdana"/>
              </a:rPr>
              <a:t> Mose – et Natura 2000 </a:t>
            </a:r>
            <a:r>
              <a:rPr lang="en-US" sz="3200" err="1">
                <a:latin typeface="Verdana"/>
                <a:ea typeface="Verdana"/>
              </a:rPr>
              <a:t>område</a:t>
            </a:r>
            <a:endParaRPr lang="en-US" sz="3200"/>
          </a:p>
        </p:txBody>
      </p:sp>
      <p:pic>
        <p:nvPicPr>
          <p:cNvPr id="4" name="Picture 3">
            <a:extLst>
              <a:ext uri="{FF2B5EF4-FFF2-40B4-BE49-F238E27FC236}">
                <a16:creationId xmlns:a16="http://schemas.microsoft.com/office/drawing/2014/main" id="{6B75586E-68BE-63AB-4601-332B8FF27F6A}"/>
              </a:ext>
            </a:extLst>
          </p:cNvPr>
          <p:cNvPicPr>
            <a:picLocks noChangeAspect="1"/>
          </p:cNvPicPr>
          <p:nvPr/>
        </p:nvPicPr>
        <p:blipFill>
          <a:blip r:embed="rId3"/>
          <a:stretch>
            <a:fillRect/>
          </a:stretch>
        </p:blipFill>
        <p:spPr>
          <a:xfrm>
            <a:off x="78658" y="1233343"/>
            <a:ext cx="6521246" cy="4636496"/>
          </a:xfrm>
          <a:prstGeom prst="rect">
            <a:avLst/>
          </a:prstGeom>
        </p:spPr>
      </p:pic>
      <p:pic>
        <p:nvPicPr>
          <p:cNvPr id="5" name="Picture 4">
            <a:extLst>
              <a:ext uri="{FF2B5EF4-FFF2-40B4-BE49-F238E27FC236}">
                <a16:creationId xmlns:a16="http://schemas.microsoft.com/office/drawing/2014/main" id="{2CD23922-313B-FA00-7AF7-B668C382E2E7}"/>
              </a:ext>
            </a:extLst>
          </p:cNvPr>
          <p:cNvPicPr>
            <a:picLocks noChangeAspect="1"/>
          </p:cNvPicPr>
          <p:nvPr/>
        </p:nvPicPr>
        <p:blipFill>
          <a:blip r:embed="rId4"/>
          <a:stretch>
            <a:fillRect/>
          </a:stretch>
        </p:blipFill>
        <p:spPr>
          <a:xfrm>
            <a:off x="4036142" y="4028767"/>
            <a:ext cx="5029200" cy="2438400"/>
          </a:xfrm>
          <a:prstGeom prst="rect">
            <a:avLst/>
          </a:prstGeom>
        </p:spPr>
      </p:pic>
      <p:sp>
        <p:nvSpPr>
          <p:cNvPr id="6" name="TextBox 1">
            <a:extLst>
              <a:ext uri="{FF2B5EF4-FFF2-40B4-BE49-F238E27FC236}">
                <a16:creationId xmlns:a16="http://schemas.microsoft.com/office/drawing/2014/main" id="{95DE6425-69E3-878E-E7E3-3D754E2110AF}"/>
              </a:ext>
            </a:extLst>
          </p:cNvPr>
          <p:cNvSpPr txBox="1"/>
          <p:nvPr/>
        </p:nvSpPr>
        <p:spPr>
          <a:xfrm>
            <a:off x="4036142" y="5977371"/>
            <a:ext cx="3411277" cy="830997"/>
          </a:xfrm>
          <a:prstGeom prst="rect">
            <a:avLst/>
          </a:prstGeom>
          <a:solidFill>
            <a:srgbClr val="FFFFFF"/>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600" err="1">
                <a:latin typeface="Arial"/>
                <a:cs typeface="Arial"/>
              </a:rPr>
              <a:t>Busemarke</a:t>
            </a:r>
            <a:r>
              <a:rPr lang="en-US" sz="1600">
                <a:latin typeface="Arial"/>
                <a:cs typeface="Arial"/>
              </a:rPr>
              <a:t> Mose - </a:t>
            </a:r>
            <a:r>
              <a:rPr lang="en-US" sz="1600" err="1">
                <a:latin typeface="Arial"/>
                <a:cs typeface="Arial"/>
              </a:rPr>
              <a:t>oversvømmet</a:t>
            </a:r>
            <a:r>
              <a:rPr lang="en-US" sz="1600">
                <a:latin typeface="Arial"/>
                <a:cs typeface="Arial"/>
              </a:rPr>
              <a:t> Natura 2000-område </a:t>
            </a:r>
            <a:r>
              <a:rPr lang="en-US" sz="1600" err="1">
                <a:latin typeface="Arial"/>
                <a:cs typeface="Arial"/>
              </a:rPr>
              <a:t>på</a:t>
            </a:r>
            <a:r>
              <a:rPr lang="en-US" sz="1600">
                <a:latin typeface="Arial"/>
                <a:cs typeface="Arial"/>
              </a:rPr>
              <a:t> </a:t>
            </a:r>
            <a:r>
              <a:rPr lang="en-US" sz="1600" err="1">
                <a:latin typeface="Arial"/>
                <a:cs typeface="Arial"/>
              </a:rPr>
              <a:t>Møn</a:t>
            </a:r>
            <a:r>
              <a:rPr lang="en-US" sz="1600">
                <a:latin typeface="Arial"/>
                <a:cs typeface="Arial"/>
              </a:rPr>
              <a:t> - </a:t>
            </a:r>
            <a:r>
              <a:rPr lang="en-US" sz="1600" err="1">
                <a:latin typeface="Arial"/>
                <a:cs typeface="Arial"/>
              </a:rPr>
              <a:t>oktober</a:t>
            </a:r>
            <a:r>
              <a:rPr lang="en-US" sz="1600">
                <a:latin typeface="Arial"/>
                <a:cs typeface="Arial"/>
              </a:rPr>
              <a:t> 2023</a:t>
            </a:r>
            <a:endParaRPr lang="en-US" sz="1600"/>
          </a:p>
        </p:txBody>
      </p:sp>
      <p:sp>
        <p:nvSpPr>
          <p:cNvPr id="8" name="TextBox 7">
            <a:extLst>
              <a:ext uri="{FF2B5EF4-FFF2-40B4-BE49-F238E27FC236}">
                <a16:creationId xmlns:a16="http://schemas.microsoft.com/office/drawing/2014/main" id="{B525AB25-ED0D-C1D5-DA92-0243BC4F25F5}"/>
              </a:ext>
            </a:extLst>
          </p:cNvPr>
          <p:cNvSpPr txBox="1"/>
          <p:nvPr/>
        </p:nvSpPr>
        <p:spPr>
          <a:xfrm>
            <a:off x="503902" y="5874774"/>
            <a:ext cx="2743200" cy="646331"/>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Arial"/>
                <a:cs typeface="Arial"/>
              </a:rPr>
              <a:t>Rapportens</a:t>
            </a:r>
            <a:r>
              <a:rPr lang="en-US">
                <a:latin typeface="Arial"/>
                <a:cs typeface="Arial"/>
              </a:rPr>
              <a:t> </a:t>
            </a:r>
            <a:r>
              <a:rPr lang="en-US" err="1">
                <a:latin typeface="Arial"/>
                <a:cs typeface="Arial"/>
              </a:rPr>
              <a:t>scenarier</a:t>
            </a:r>
            <a:r>
              <a:rPr lang="en-US">
                <a:latin typeface="Arial"/>
                <a:cs typeface="Arial"/>
              </a:rPr>
              <a:t> ser vi </a:t>
            </a:r>
            <a:r>
              <a:rPr lang="en-US" err="1">
                <a:latin typeface="Arial"/>
                <a:cs typeface="Arial"/>
              </a:rPr>
              <a:t>allerede</a:t>
            </a:r>
            <a:r>
              <a:rPr lang="en-US">
                <a:latin typeface="Arial"/>
                <a:cs typeface="Arial"/>
              </a:rPr>
              <a:t>!</a:t>
            </a:r>
            <a:endParaRPr lang="en-US"/>
          </a:p>
        </p:txBody>
      </p:sp>
      <p:sp>
        <p:nvSpPr>
          <p:cNvPr id="9" name="TextBox 8">
            <a:extLst>
              <a:ext uri="{FF2B5EF4-FFF2-40B4-BE49-F238E27FC236}">
                <a16:creationId xmlns:a16="http://schemas.microsoft.com/office/drawing/2014/main" id="{656C78C5-64B8-891C-FA56-3FD9640C1897}"/>
              </a:ext>
            </a:extLst>
          </p:cNvPr>
          <p:cNvSpPr txBox="1"/>
          <p:nvPr/>
        </p:nvSpPr>
        <p:spPr>
          <a:xfrm>
            <a:off x="6144699" y="1125811"/>
            <a:ext cx="288757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a:solidFill>
                  <a:srgbClr val="080808"/>
                </a:solidFill>
                <a:latin typeface="Arial"/>
                <a:cs typeface="Arial"/>
              </a:rPr>
              <a:t>Ferske naturtyper som </a:t>
            </a:r>
            <a:r>
              <a:rPr lang="da-DK" sz="1400" err="1">
                <a:solidFill>
                  <a:srgbClr val="080808"/>
                </a:solidFill>
                <a:latin typeface="Arial"/>
                <a:cs typeface="Arial"/>
              </a:rPr>
              <a:t>rigkær</a:t>
            </a:r>
            <a:r>
              <a:rPr lang="da-DK" sz="1400">
                <a:solidFill>
                  <a:srgbClr val="080808"/>
                </a:solidFill>
                <a:latin typeface="Arial"/>
                <a:cs typeface="Arial"/>
              </a:rPr>
              <a:t> tåler ikke oversvømmelser med saltvand. Sådan natur kan ikke flytte sig og vil gå tabt hvis den ikke sikres hvor den er. </a:t>
            </a:r>
          </a:p>
          <a:p>
            <a:r>
              <a:rPr lang="da-DK" sz="1400">
                <a:solidFill>
                  <a:srgbClr val="080808"/>
                </a:solidFill>
                <a:latin typeface="Arial"/>
                <a:cs typeface="Arial"/>
              </a:rPr>
              <a:t>Kystnære naturtype som strandeng vil forsvinde, hvis naturtypen hindres i at brede sig ind i land når vandet stiger.</a:t>
            </a:r>
            <a:endParaRPr lang="da-DK" sz="1400">
              <a:solidFill>
                <a:srgbClr val="080808"/>
              </a:solidFill>
            </a:endParaRPr>
          </a:p>
          <a:p>
            <a:endParaRPr lang="da-DK" sz="1400">
              <a:solidFill>
                <a:srgbClr val="080808"/>
              </a:solidFill>
            </a:endParaRPr>
          </a:p>
        </p:txBody>
      </p:sp>
    </p:spTree>
    <p:extLst>
      <p:ext uri="{BB962C8B-B14F-4D97-AF65-F5344CB8AC3E}">
        <p14:creationId xmlns:p14="http://schemas.microsoft.com/office/powerpoint/2010/main" val="395648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2"/>
          </p:nvPr>
        </p:nvSpPr>
        <p:spPr/>
        <p:txBody>
          <a:bodyPr/>
          <a:lstStyle/>
          <a:p>
            <a:r>
              <a:rPr lang="da-DK"/>
              <a:t>Oddermosen</a:t>
            </a:r>
          </a:p>
        </p:txBody>
      </p:sp>
      <p:pic>
        <p:nvPicPr>
          <p:cNvPr id="11" name="Billede 10">
            <a:extLst>
              <a:ext uri="{FF2B5EF4-FFF2-40B4-BE49-F238E27FC236}">
                <a16:creationId xmlns:a16="http://schemas.microsoft.com/office/drawing/2014/main" id="{617B64CB-7E8D-7E0F-3281-E1E60B43834B}"/>
              </a:ext>
            </a:extLst>
          </p:cNvPr>
          <p:cNvPicPr>
            <a:picLocks noChangeAspect="1"/>
          </p:cNvPicPr>
          <p:nvPr/>
        </p:nvPicPr>
        <p:blipFill>
          <a:blip r:embed="rId3"/>
          <a:stretch>
            <a:fillRect/>
          </a:stretch>
        </p:blipFill>
        <p:spPr>
          <a:xfrm>
            <a:off x="848452" y="1221926"/>
            <a:ext cx="6086873" cy="3059238"/>
          </a:xfrm>
          <a:prstGeom prst="rect">
            <a:avLst/>
          </a:prstGeom>
        </p:spPr>
      </p:pic>
      <p:sp>
        <p:nvSpPr>
          <p:cNvPr id="12" name="Ellipse 11">
            <a:extLst>
              <a:ext uri="{FF2B5EF4-FFF2-40B4-BE49-F238E27FC236}">
                <a16:creationId xmlns:a16="http://schemas.microsoft.com/office/drawing/2014/main" id="{B406A542-37C2-1AEF-36B0-61D6708531C2}"/>
              </a:ext>
            </a:extLst>
          </p:cNvPr>
          <p:cNvSpPr/>
          <p:nvPr/>
        </p:nvSpPr>
        <p:spPr>
          <a:xfrm>
            <a:off x="1295940" y="2258860"/>
            <a:ext cx="1547868" cy="14581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4" name="Lige forbindelse 13">
            <a:extLst>
              <a:ext uri="{FF2B5EF4-FFF2-40B4-BE49-F238E27FC236}">
                <a16:creationId xmlns:a16="http://schemas.microsoft.com/office/drawing/2014/main" id="{C7D404BF-00FA-E904-7427-6CF80B50D9D5}"/>
              </a:ext>
            </a:extLst>
          </p:cNvPr>
          <p:cNvCxnSpPr>
            <a:cxnSpLocks/>
          </p:cNvCxnSpPr>
          <p:nvPr/>
        </p:nvCxnSpPr>
        <p:spPr>
          <a:xfrm flipV="1">
            <a:off x="2249488" y="2258860"/>
            <a:ext cx="3186608" cy="1746204"/>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Lige forbindelse 16">
            <a:extLst>
              <a:ext uri="{FF2B5EF4-FFF2-40B4-BE49-F238E27FC236}">
                <a16:creationId xmlns:a16="http://schemas.microsoft.com/office/drawing/2014/main" id="{52D7BCE5-F946-C954-C94B-240451485234}"/>
              </a:ext>
            </a:extLst>
          </p:cNvPr>
          <p:cNvCxnSpPr/>
          <p:nvPr/>
        </p:nvCxnSpPr>
        <p:spPr>
          <a:xfrm>
            <a:off x="2195736" y="357301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98593756-F740-7B5C-8CFF-6CD975E80668}"/>
              </a:ext>
            </a:extLst>
          </p:cNvPr>
          <p:cNvCxnSpPr>
            <a:cxnSpLocks/>
          </p:cNvCxnSpPr>
          <p:nvPr/>
        </p:nvCxnSpPr>
        <p:spPr>
          <a:xfrm flipV="1">
            <a:off x="2249488" y="3304242"/>
            <a:ext cx="896832" cy="48479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Billede 22">
            <a:extLst>
              <a:ext uri="{FF2B5EF4-FFF2-40B4-BE49-F238E27FC236}">
                <a16:creationId xmlns:a16="http://schemas.microsoft.com/office/drawing/2014/main" id="{1D70801E-15A4-52C1-23F5-3D9852AD1D90}"/>
              </a:ext>
            </a:extLst>
          </p:cNvPr>
          <p:cNvPicPr>
            <a:picLocks noChangeAspect="1"/>
          </p:cNvPicPr>
          <p:nvPr/>
        </p:nvPicPr>
        <p:blipFill>
          <a:blip r:embed="rId4"/>
          <a:stretch>
            <a:fillRect/>
          </a:stretch>
        </p:blipFill>
        <p:spPr>
          <a:xfrm rot="5008685">
            <a:off x="2289885" y="2556072"/>
            <a:ext cx="946422" cy="663241"/>
          </a:xfrm>
          <a:prstGeom prst="rect">
            <a:avLst/>
          </a:prstGeom>
        </p:spPr>
      </p:pic>
      <p:sp>
        <p:nvSpPr>
          <p:cNvPr id="3" name="Tekstfelt 2">
            <a:extLst>
              <a:ext uri="{FF2B5EF4-FFF2-40B4-BE49-F238E27FC236}">
                <a16:creationId xmlns:a16="http://schemas.microsoft.com/office/drawing/2014/main" id="{64C90C1B-2BE9-AE6B-3F5C-25A97C39AED6}"/>
              </a:ext>
            </a:extLst>
          </p:cNvPr>
          <p:cNvSpPr txBox="1"/>
          <p:nvPr/>
        </p:nvSpPr>
        <p:spPr>
          <a:xfrm>
            <a:off x="390418" y="4641397"/>
            <a:ext cx="8112019" cy="1754326"/>
          </a:xfrm>
          <a:prstGeom prst="rect">
            <a:avLst/>
          </a:prstGeom>
          <a:noFill/>
        </p:spPr>
        <p:txBody>
          <a:bodyPr wrap="square" rtlCol="0">
            <a:spAutoFit/>
          </a:bodyPr>
          <a:lstStyle/>
          <a:p>
            <a:r>
              <a:rPr lang="da-DK"/>
              <a:t>Fremfor at genopbygge diget på hele kyststrækningen (gule linje), undersøger grundejerforeningen muligheden for at etablere et kortere kystdige, kombineret med et landdige til afskærmning af sommerhusområdet (blå linje) For mosen søges der om støtte til </a:t>
            </a:r>
            <a:r>
              <a:rPr lang="da-DK" err="1"/>
              <a:t>klimalavbund</a:t>
            </a:r>
            <a:r>
              <a:rPr lang="da-DK"/>
              <a:t> og dermed ikke behov for at genetablere diget her.   </a:t>
            </a:r>
          </a:p>
          <a:p>
            <a:endParaRPr lang="da-DK"/>
          </a:p>
        </p:txBody>
      </p:sp>
    </p:spTree>
    <p:extLst>
      <p:ext uri="{BB962C8B-B14F-4D97-AF65-F5344CB8AC3E}">
        <p14:creationId xmlns:p14="http://schemas.microsoft.com/office/powerpoint/2010/main" val="2790511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D06224-3910-BED5-D4A8-D04950577513}"/>
              </a:ext>
            </a:extLst>
          </p:cNvPr>
          <p:cNvSpPr>
            <a:spLocks noGrp="1"/>
          </p:cNvSpPr>
          <p:nvPr>
            <p:ph type="body" sz="quarter" idx="12"/>
          </p:nvPr>
        </p:nvSpPr>
        <p:spPr>
          <a:xfrm>
            <a:off x="702000" y="673885"/>
            <a:ext cx="7902575" cy="602465"/>
          </a:xfrm>
        </p:spPr>
        <p:txBody>
          <a:bodyPr lIns="0" tIns="0" rIns="0" bIns="0" anchor="t"/>
          <a:lstStyle/>
          <a:p>
            <a:r>
              <a:rPr lang="da-DK" sz="3200" dirty="0" err="1">
                <a:effectLst/>
                <a:latin typeface="Aptos"/>
                <a:ea typeface="Calibri" panose="020F0502020204030204" pitchFamily="34" charset="0"/>
                <a:cs typeface="Calibri"/>
              </a:rPr>
              <a:t>LOVmæssige</a:t>
            </a:r>
            <a:r>
              <a:rPr lang="da-DK" sz="3200" dirty="0">
                <a:effectLst/>
                <a:latin typeface="Aptos"/>
                <a:ea typeface="Calibri" panose="020F0502020204030204" pitchFamily="34" charset="0"/>
                <a:cs typeface="Calibri"/>
              </a:rPr>
              <a:t> rammer – ansvarsfordeling offentlig/privat  </a:t>
            </a:r>
            <a:endParaRPr lang="en-US" sz="3200" dirty="0">
              <a:latin typeface="Aptos"/>
              <a:cs typeface="Calibri"/>
            </a:endParaRPr>
          </a:p>
        </p:txBody>
      </p:sp>
      <p:sp>
        <p:nvSpPr>
          <p:cNvPr id="3" name="Text Placeholder 2">
            <a:extLst>
              <a:ext uri="{FF2B5EF4-FFF2-40B4-BE49-F238E27FC236}">
                <a16:creationId xmlns:a16="http://schemas.microsoft.com/office/drawing/2014/main" id="{632CF697-CF42-0810-5318-0CFA3CEF75B7}"/>
              </a:ext>
            </a:extLst>
          </p:cNvPr>
          <p:cNvSpPr>
            <a:spLocks noGrp="1"/>
          </p:cNvSpPr>
          <p:nvPr>
            <p:ph type="body" sz="quarter" idx="16"/>
          </p:nvPr>
        </p:nvSpPr>
        <p:spPr>
          <a:xfrm>
            <a:off x="702000" y="1593406"/>
            <a:ext cx="7903285" cy="4652594"/>
          </a:xfrm>
        </p:spPr>
        <p:txBody>
          <a:bodyPr lIns="91440" tIns="45720" rIns="91440" bIns="45720" anchor="t"/>
          <a:lstStyle/>
          <a:p>
            <a:r>
              <a:rPr lang="en-US" sz="2000" dirty="0" err="1">
                <a:latin typeface="Arial"/>
                <a:cs typeface="Arial"/>
              </a:rPr>
              <a:t>Kommunen</a:t>
            </a:r>
            <a:r>
              <a:rPr lang="en-US" sz="2000" dirty="0">
                <a:latin typeface="Arial"/>
                <a:cs typeface="Arial"/>
              </a:rPr>
              <a:t> er </a:t>
            </a:r>
            <a:r>
              <a:rPr lang="en-US" sz="2000" dirty="0" err="1">
                <a:latin typeface="Arial"/>
                <a:cs typeface="Arial"/>
              </a:rPr>
              <a:t>myndighed</a:t>
            </a:r>
            <a:r>
              <a:rPr lang="en-US" sz="2000" dirty="0">
                <a:latin typeface="Arial"/>
                <a:cs typeface="Arial"/>
              </a:rPr>
              <a:t> </a:t>
            </a:r>
            <a:r>
              <a:rPr lang="en-US" sz="2000" dirty="0" err="1">
                <a:latin typeface="Arial"/>
                <a:cs typeface="Arial"/>
              </a:rPr>
              <a:t>vedr</a:t>
            </a:r>
            <a:r>
              <a:rPr lang="en-US" sz="2000" dirty="0">
                <a:latin typeface="Arial"/>
                <a:cs typeface="Arial"/>
              </a:rPr>
              <a:t>. </a:t>
            </a:r>
            <a:r>
              <a:rPr lang="en-US" sz="2000" dirty="0" err="1">
                <a:latin typeface="Arial"/>
                <a:cs typeface="Arial"/>
              </a:rPr>
              <a:t>kystbeskyttelse</a:t>
            </a:r>
            <a:endParaRPr lang="en-US" sz="2000" dirty="0">
              <a:latin typeface="Arial"/>
              <a:cs typeface="Arial"/>
            </a:endParaRPr>
          </a:p>
          <a:p>
            <a:r>
              <a:rPr lang="en-US" sz="2000" dirty="0" err="1">
                <a:latin typeface="Arial"/>
                <a:cs typeface="Arial"/>
              </a:rPr>
              <a:t>Ejer</a:t>
            </a:r>
            <a:r>
              <a:rPr lang="en-US" sz="2000" dirty="0">
                <a:latin typeface="Arial"/>
                <a:cs typeface="Arial"/>
              </a:rPr>
              <a:t> og dem der </a:t>
            </a:r>
            <a:r>
              <a:rPr lang="en-US" sz="2000" dirty="0" err="1">
                <a:latin typeface="Arial"/>
                <a:cs typeface="Arial"/>
              </a:rPr>
              <a:t>har</a:t>
            </a:r>
            <a:r>
              <a:rPr lang="en-US" sz="2000" dirty="0">
                <a:latin typeface="Arial"/>
                <a:cs typeface="Arial"/>
              </a:rPr>
              <a:t> </a:t>
            </a:r>
            <a:r>
              <a:rPr lang="en-US" sz="2000" dirty="0" err="1">
                <a:latin typeface="Arial"/>
                <a:cs typeface="Arial"/>
              </a:rPr>
              <a:t>nytte</a:t>
            </a:r>
            <a:r>
              <a:rPr lang="en-US" sz="2000" dirty="0">
                <a:latin typeface="Arial"/>
                <a:cs typeface="Arial"/>
              </a:rPr>
              <a:t> af et </a:t>
            </a:r>
            <a:r>
              <a:rPr lang="en-US" sz="2000" dirty="0" err="1">
                <a:latin typeface="Arial"/>
                <a:cs typeface="Arial"/>
              </a:rPr>
              <a:t>kystbeskyttelsesanlæg</a:t>
            </a:r>
            <a:r>
              <a:rPr lang="en-US" sz="2000" dirty="0">
                <a:latin typeface="Arial"/>
                <a:cs typeface="Arial"/>
              </a:rPr>
              <a:t>, </a:t>
            </a:r>
            <a:r>
              <a:rPr lang="en-US" sz="2000" dirty="0" err="1">
                <a:latin typeface="Arial"/>
                <a:cs typeface="Arial"/>
              </a:rPr>
              <a:t>betaler</a:t>
            </a:r>
            <a:r>
              <a:rPr lang="en-US" sz="2000" dirty="0">
                <a:latin typeface="Arial"/>
                <a:cs typeface="Arial"/>
              </a:rPr>
              <a:t> for </a:t>
            </a:r>
            <a:r>
              <a:rPr lang="en-US" sz="2000" dirty="0" err="1">
                <a:latin typeface="Arial"/>
                <a:cs typeface="Arial"/>
              </a:rPr>
              <a:t>etablering</a:t>
            </a:r>
            <a:r>
              <a:rPr lang="en-US" sz="2000" dirty="0">
                <a:latin typeface="Arial"/>
                <a:cs typeface="Arial"/>
              </a:rPr>
              <a:t>, </a:t>
            </a:r>
            <a:r>
              <a:rPr lang="en-US" sz="2000" dirty="0" err="1">
                <a:latin typeface="Arial"/>
                <a:cs typeface="Arial"/>
              </a:rPr>
              <a:t>vedligeholdelse</a:t>
            </a:r>
            <a:r>
              <a:rPr lang="en-US" sz="2000" dirty="0">
                <a:latin typeface="Arial"/>
                <a:cs typeface="Arial"/>
              </a:rPr>
              <a:t> og </a:t>
            </a:r>
            <a:r>
              <a:rPr lang="en-US" sz="2000" dirty="0" err="1">
                <a:latin typeface="Arial"/>
                <a:cs typeface="Arial"/>
              </a:rPr>
              <a:t>genetablering</a:t>
            </a:r>
            <a:r>
              <a:rPr lang="en-US" sz="2000" dirty="0">
                <a:latin typeface="Arial"/>
                <a:cs typeface="Arial"/>
              </a:rPr>
              <a:t> </a:t>
            </a:r>
            <a:r>
              <a:rPr lang="en-US" sz="2000" dirty="0" err="1">
                <a:latin typeface="Arial"/>
                <a:cs typeface="Arial"/>
              </a:rPr>
              <a:t>efter</a:t>
            </a:r>
            <a:r>
              <a:rPr lang="en-US" sz="2000" dirty="0">
                <a:latin typeface="Arial"/>
                <a:cs typeface="Arial"/>
              </a:rPr>
              <a:t> </a:t>
            </a:r>
            <a:r>
              <a:rPr lang="en-US" sz="2000" dirty="0" err="1">
                <a:latin typeface="Arial"/>
                <a:cs typeface="Arial"/>
              </a:rPr>
              <a:t>skader</a:t>
            </a:r>
            <a:endParaRPr lang="en-US" sz="2000" dirty="0">
              <a:latin typeface="Arial"/>
              <a:cs typeface="Arial"/>
            </a:endParaRPr>
          </a:p>
          <a:p>
            <a:r>
              <a:rPr lang="en-US" sz="2000" dirty="0" err="1">
                <a:latin typeface="Arial"/>
                <a:cs typeface="Arial"/>
              </a:rPr>
              <a:t>Ansøgninger</a:t>
            </a:r>
            <a:r>
              <a:rPr lang="en-US" sz="2000" dirty="0">
                <a:latin typeface="Arial"/>
                <a:cs typeface="Arial"/>
              </a:rPr>
              <a:t> under </a:t>
            </a:r>
            <a:r>
              <a:rPr lang="en-US" sz="2000" dirty="0" err="1">
                <a:latin typeface="Arial"/>
                <a:cs typeface="Arial"/>
              </a:rPr>
              <a:t>kystbeskyttelsesloven</a:t>
            </a:r>
            <a:r>
              <a:rPr lang="en-US" sz="2000" dirty="0">
                <a:latin typeface="Arial"/>
                <a:cs typeface="Arial"/>
              </a:rPr>
              <a:t> </a:t>
            </a:r>
          </a:p>
          <a:p>
            <a:pPr lvl="1"/>
            <a:r>
              <a:rPr lang="en-US" sz="2000" dirty="0">
                <a:latin typeface="Arial"/>
                <a:cs typeface="Arial"/>
              </a:rPr>
              <a:t>§3 </a:t>
            </a:r>
            <a:r>
              <a:rPr lang="en-US" sz="2000" dirty="0" err="1">
                <a:latin typeface="Arial"/>
                <a:cs typeface="Arial"/>
              </a:rPr>
              <a:t>ansøgninger</a:t>
            </a:r>
            <a:r>
              <a:rPr lang="en-US" sz="2000" dirty="0">
                <a:latin typeface="Arial"/>
                <a:cs typeface="Arial"/>
              </a:rPr>
              <a:t> – </a:t>
            </a:r>
            <a:r>
              <a:rPr lang="en-US" sz="2000" dirty="0" err="1">
                <a:latin typeface="Arial"/>
                <a:cs typeface="Arial"/>
              </a:rPr>
              <a:t>en</a:t>
            </a:r>
            <a:r>
              <a:rPr lang="en-US" sz="2000" dirty="0">
                <a:latin typeface="Arial"/>
                <a:cs typeface="Arial"/>
              </a:rPr>
              <a:t> </a:t>
            </a:r>
            <a:r>
              <a:rPr lang="en-US" sz="2000" dirty="0" err="1">
                <a:latin typeface="Arial"/>
                <a:cs typeface="Arial"/>
              </a:rPr>
              <a:t>eller</a:t>
            </a:r>
            <a:r>
              <a:rPr lang="en-US" sz="2000" dirty="0">
                <a:latin typeface="Arial"/>
                <a:cs typeface="Arial"/>
              </a:rPr>
              <a:t> </a:t>
            </a:r>
            <a:r>
              <a:rPr lang="en-US" sz="2000" dirty="0" err="1">
                <a:latin typeface="Arial"/>
                <a:cs typeface="Arial"/>
              </a:rPr>
              <a:t>få</a:t>
            </a:r>
            <a:r>
              <a:rPr lang="en-US" sz="2000" dirty="0">
                <a:latin typeface="Arial"/>
                <a:cs typeface="Arial"/>
              </a:rPr>
              <a:t> </a:t>
            </a:r>
            <a:r>
              <a:rPr lang="en-US" sz="2000" dirty="0" err="1">
                <a:latin typeface="Arial"/>
                <a:cs typeface="Arial"/>
              </a:rPr>
              <a:t>interessenter</a:t>
            </a:r>
            <a:r>
              <a:rPr lang="en-US" sz="2000" dirty="0">
                <a:latin typeface="Arial"/>
                <a:cs typeface="Arial"/>
              </a:rPr>
              <a:t> og </a:t>
            </a:r>
            <a:r>
              <a:rPr lang="en-US" sz="2000" dirty="0" err="1">
                <a:latin typeface="Arial"/>
                <a:cs typeface="Arial"/>
              </a:rPr>
              <a:t>enighed</a:t>
            </a:r>
            <a:endParaRPr lang="en-US" sz="2000" dirty="0">
              <a:solidFill>
                <a:srgbClr val="000000"/>
              </a:solidFill>
              <a:latin typeface="Arial"/>
              <a:cs typeface="Arial"/>
            </a:endParaRPr>
          </a:p>
          <a:p>
            <a:pPr lvl="2">
              <a:buFont typeface="Courier New,monospace"/>
              <a:buChar char="o"/>
            </a:pPr>
            <a:r>
              <a:rPr lang="en-US" sz="1800" dirty="0" err="1">
                <a:latin typeface="Arial"/>
                <a:cs typeface="Arial"/>
              </a:rPr>
              <a:t>Kommunen</a:t>
            </a:r>
            <a:r>
              <a:rPr lang="en-US" sz="1800" dirty="0">
                <a:latin typeface="Arial"/>
                <a:cs typeface="Arial"/>
              </a:rPr>
              <a:t> er </a:t>
            </a:r>
            <a:r>
              <a:rPr lang="en-US" sz="1800" dirty="0" err="1">
                <a:latin typeface="Arial"/>
                <a:cs typeface="Arial"/>
              </a:rPr>
              <a:t>godkendelsesmyndighed</a:t>
            </a:r>
            <a:endParaRPr lang="en-US" sz="1800" dirty="0">
              <a:latin typeface="Arial"/>
              <a:cs typeface="Arial"/>
            </a:endParaRPr>
          </a:p>
          <a:p>
            <a:pPr lvl="1"/>
            <a:r>
              <a:rPr lang="en-US" sz="2000" dirty="0">
                <a:latin typeface="Arial"/>
                <a:cs typeface="Arial"/>
              </a:rPr>
              <a:t>§1a </a:t>
            </a:r>
            <a:r>
              <a:rPr lang="en-US" sz="2000" dirty="0" err="1">
                <a:latin typeface="Arial"/>
                <a:cs typeface="Arial"/>
              </a:rPr>
              <a:t>ansøgninger</a:t>
            </a:r>
            <a:r>
              <a:rPr lang="en-US" sz="2000" dirty="0">
                <a:latin typeface="Arial"/>
                <a:cs typeface="Arial"/>
              </a:rPr>
              <a:t> - </a:t>
            </a:r>
            <a:r>
              <a:rPr lang="en-US" sz="2000" dirty="0" err="1">
                <a:latin typeface="Arial"/>
                <a:cs typeface="Arial"/>
              </a:rPr>
              <a:t>kommunale</a:t>
            </a:r>
            <a:r>
              <a:rPr lang="en-US" sz="2000" dirty="0">
                <a:latin typeface="Arial"/>
                <a:cs typeface="Arial"/>
              </a:rPr>
              <a:t> </a:t>
            </a:r>
            <a:r>
              <a:rPr lang="en-US" sz="2000" dirty="0" err="1">
                <a:latin typeface="Arial"/>
                <a:cs typeface="Arial"/>
              </a:rPr>
              <a:t>fællesprojekter</a:t>
            </a:r>
            <a:r>
              <a:rPr lang="en-US" sz="2000" dirty="0">
                <a:latin typeface="Arial"/>
                <a:cs typeface="Arial"/>
              </a:rPr>
              <a:t> </a:t>
            </a:r>
          </a:p>
          <a:p>
            <a:pPr lvl="2">
              <a:buFont typeface="Courier New,monospace"/>
              <a:buChar char="o"/>
            </a:pPr>
            <a:r>
              <a:rPr lang="en-US" sz="1800" dirty="0" err="1">
                <a:latin typeface="Arial"/>
                <a:cs typeface="Arial"/>
              </a:rPr>
              <a:t>Igangsættes</a:t>
            </a:r>
            <a:r>
              <a:rPr lang="en-US" sz="1800" dirty="0">
                <a:latin typeface="Arial"/>
                <a:cs typeface="Arial"/>
              </a:rPr>
              <a:t> </a:t>
            </a:r>
            <a:r>
              <a:rPr lang="en-US" sz="1800" dirty="0" err="1">
                <a:latin typeface="Arial"/>
                <a:cs typeface="Arial"/>
              </a:rPr>
              <a:t>enten</a:t>
            </a:r>
            <a:r>
              <a:rPr lang="en-US" sz="1800" dirty="0">
                <a:latin typeface="Arial"/>
                <a:cs typeface="Arial"/>
              </a:rPr>
              <a:t> af </a:t>
            </a:r>
            <a:r>
              <a:rPr lang="en-US" sz="1800" dirty="0" err="1">
                <a:latin typeface="Arial"/>
                <a:cs typeface="Arial"/>
              </a:rPr>
              <a:t>kommunen</a:t>
            </a:r>
            <a:r>
              <a:rPr lang="en-US" sz="1800" dirty="0">
                <a:latin typeface="Arial"/>
                <a:cs typeface="Arial"/>
              </a:rPr>
              <a:t>, </a:t>
            </a:r>
            <a:r>
              <a:rPr lang="en-US" sz="1800" dirty="0" err="1">
                <a:latin typeface="Arial"/>
                <a:cs typeface="Arial"/>
              </a:rPr>
              <a:t>eller</a:t>
            </a:r>
            <a:r>
              <a:rPr lang="en-US" sz="1800" dirty="0">
                <a:latin typeface="Arial"/>
                <a:cs typeface="Arial"/>
              </a:rPr>
              <a:t> </a:t>
            </a:r>
            <a:r>
              <a:rPr lang="en-US" sz="1800" dirty="0" err="1">
                <a:latin typeface="Arial"/>
                <a:cs typeface="Arial"/>
              </a:rPr>
              <a:t>hvor</a:t>
            </a:r>
            <a:r>
              <a:rPr lang="en-US" sz="1800" dirty="0">
                <a:latin typeface="Arial"/>
                <a:cs typeface="Arial"/>
              </a:rPr>
              <a:t> der </a:t>
            </a:r>
            <a:r>
              <a:rPr lang="en-US" sz="1800" dirty="0" err="1">
                <a:latin typeface="Arial"/>
                <a:cs typeface="Arial"/>
              </a:rPr>
              <a:t>ikke</a:t>
            </a:r>
            <a:r>
              <a:rPr lang="en-US" sz="1800" dirty="0">
                <a:latin typeface="Arial"/>
                <a:cs typeface="Arial"/>
              </a:rPr>
              <a:t> er </a:t>
            </a:r>
            <a:r>
              <a:rPr lang="en-US" sz="1800" dirty="0" err="1">
                <a:latin typeface="Arial"/>
                <a:cs typeface="Arial"/>
              </a:rPr>
              <a:t>enighed</a:t>
            </a:r>
            <a:r>
              <a:rPr lang="en-US" sz="1800" dirty="0">
                <a:latin typeface="Arial"/>
                <a:cs typeface="Arial"/>
              </a:rPr>
              <a:t> om </a:t>
            </a:r>
            <a:r>
              <a:rPr lang="en-US" sz="1800" dirty="0" err="1">
                <a:latin typeface="Arial"/>
                <a:cs typeface="Arial"/>
              </a:rPr>
              <a:t>projektet</a:t>
            </a:r>
            <a:r>
              <a:rPr lang="en-US" sz="1800" dirty="0">
                <a:latin typeface="Arial"/>
                <a:cs typeface="Arial"/>
              </a:rPr>
              <a:t> </a:t>
            </a:r>
          </a:p>
          <a:p>
            <a:pPr lvl="2">
              <a:buFont typeface="Courier New,monospace"/>
              <a:buChar char="o"/>
            </a:pPr>
            <a:r>
              <a:rPr lang="en-US" sz="1800" dirty="0" err="1">
                <a:latin typeface="Arial"/>
                <a:cs typeface="Arial"/>
              </a:rPr>
              <a:t>Kommunen</a:t>
            </a:r>
            <a:r>
              <a:rPr lang="en-US" sz="1800" dirty="0">
                <a:latin typeface="Arial"/>
                <a:cs typeface="Arial"/>
              </a:rPr>
              <a:t> er </a:t>
            </a:r>
            <a:r>
              <a:rPr lang="en-US" sz="1800" dirty="0" err="1">
                <a:latin typeface="Arial"/>
                <a:cs typeface="Arial"/>
              </a:rPr>
              <a:t>forpligtet</a:t>
            </a:r>
            <a:r>
              <a:rPr lang="en-US" sz="1800" dirty="0">
                <a:latin typeface="Arial"/>
                <a:cs typeface="Arial"/>
              </a:rPr>
              <a:t> </a:t>
            </a:r>
            <a:r>
              <a:rPr lang="en-US" sz="1800" dirty="0" err="1">
                <a:latin typeface="Arial"/>
                <a:cs typeface="Arial"/>
              </a:rPr>
              <a:t>til</a:t>
            </a:r>
            <a:r>
              <a:rPr lang="en-US" sz="1800" dirty="0">
                <a:latin typeface="Arial"/>
                <a:cs typeface="Arial"/>
              </a:rPr>
              <a:t> at </a:t>
            </a:r>
            <a:r>
              <a:rPr lang="en-US" sz="1800" dirty="0" err="1">
                <a:latin typeface="Arial"/>
                <a:cs typeface="Arial"/>
              </a:rPr>
              <a:t>facilitere</a:t>
            </a:r>
            <a:r>
              <a:rPr lang="en-US" sz="1800" dirty="0">
                <a:latin typeface="Arial"/>
                <a:cs typeface="Arial"/>
              </a:rPr>
              <a:t> </a:t>
            </a:r>
            <a:r>
              <a:rPr lang="en-US" sz="1800" dirty="0" err="1">
                <a:latin typeface="Arial"/>
                <a:cs typeface="Arial"/>
              </a:rPr>
              <a:t>processen</a:t>
            </a:r>
            <a:r>
              <a:rPr lang="en-US" sz="1800" dirty="0">
                <a:latin typeface="Arial"/>
                <a:cs typeface="Arial"/>
              </a:rPr>
              <a:t> og </a:t>
            </a:r>
            <a:r>
              <a:rPr lang="en-US" sz="1800" dirty="0" err="1">
                <a:latin typeface="Arial"/>
                <a:cs typeface="Arial"/>
              </a:rPr>
              <a:t>projektet</a:t>
            </a:r>
            <a:r>
              <a:rPr lang="en-US" sz="1800" dirty="0">
                <a:latin typeface="Arial"/>
                <a:cs typeface="Arial"/>
              </a:rPr>
              <a:t>, </a:t>
            </a:r>
            <a:r>
              <a:rPr lang="en-US" sz="1800" dirty="0" err="1">
                <a:latin typeface="Arial"/>
                <a:cs typeface="Arial"/>
              </a:rPr>
              <a:t>herunder</a:t>
            </a:r>
            <a:r>
              <a:rPr lang="en-US" sz="1800" dirty="0">
                <a:latin typeface="Arial"/>
                <a:cs typeface="Arial"/>
              </a:rPr>
              <a:t> </a:t>
            </a:r>
            <a:r>
              <a:rPr lang="en-US" sz="1800" dirty="0" err="1">
                <a:latin typeface="Arial"/>
                <a:cs typeface="Arial"/>
              </a:rPr>
              <a:t>økonomi</a:t>
            </a:r>
            <a:r>
              <a:rPr lang="en-US" sz="1800" dirty="0">
                <a:latin typeface="Arial"/>
                <a:cs typeface="Arial"/>
              </a:rPr>
              <a:t> </a:t>
            </a:r>
            <a:r>
              <a:rPr lang="en-US" sz="1800" dirty="0" err="1">
                <a:latin typeface="Arial"/>
                <a:cs typeface="Arial"/>
              </a:rPr>
              <a:t>skal</a:t>
            </a:r>
            <a:r>
              <a:rPr lang="en-US" sz="1800" dirty="0">
                <a:latin typeface="Arial"/>
                <a:cs typeface="Arial"/>
              </a:rPr>
              <a:t> </a:t>
            </a:r>
            <a:r>
              <a:rPr lang="en-US" sz="1800" dirty="0" err="1">
                <a:latin typeface="Arial"/>
                <a:cs typeface="Arial"/>
              </a:rPr>
              <a:t>besluttes</a:t>
            </a:r>
            <a:r>
              <a:rPr lang="en-US" sz="1800" dirty="0">
                <a:latin typeface="Arial"/>
                <a:cs typeface="Arial"/>
              </a:rPr>
              <a:t> af </a:t>
            </a:r>
            <a:r>
              <a:rPr lang="en-US" sz="1800" dirty="0" err="1">
                <a:latin typeface="Arial"/>
                <a:cs typeface="Arial"/>
              </a:rPr>
              <a:t>kommunalbestyrelsen</a:t>
            </a:r>
            <a:endParaRPr lang="en-US" sz="1800" dirty="0">
              <a:latin typeface="Arial"/>
              <a:cs typeface="Arial"/>
            </a:endParaRPr>
          </a:p>
          <a:p>
            <a:pPr lvl="2">
              <a:buFont typeface="Courier New,monospace"/>
              <a:buChar char="o"/>
            </a:pPr>
            <a:r>
              <a:rPr lang="en-US" sz="1800" dirty="0" err="1">
                <a:latin typeface="Arial"/>
                <a:cs typeface="Arial"/>
              </a:rPr>
              <a:t>Kommunen</a:t>
            </a:r>
            <a:r>
              <a:rPr lang="en-US" sz="1800" dirty="0">
                <a:latin typeface="Arial"/>
                <a:cs typeface="Arial"/>
              </a:rPr>
              <a:t> er </a:t>
            </a:r>
            <a:r>
              <a:rPr lang="en-US" sz="1800" dirty="0" err="1">
                <a:latin typeface="Arial"/>
                <a:cs typeface="Arial"/>
              </a:rPr>
              <a:t>godkendelesmyndighed</a:t>
            </a:r>
            <a:r>
              <a:rPr lang="en-US" sz="1800" dirty="0">
                <a:latin typeface="Arial"/>
                <a:cs typeface="Arial"/>
              </a:rPr>
              <a:t> </a:t>
            </a:r>
          </a:p>
          <a:p>
            <a:pPr marL="342900" lvl="2" indent="-342900">
              <a:buFont typeface="Courier New,monospace"/>
              <a:buChar char="•"/>
            </a:pPr>
            <a:r>
              <a:rPr lang="en-US" sz="2000" dirty="0" err="1">
                <a:latin typeface="Arial"/>
                <a:ea typeface="+mn-ea"/>
                <a:cs typeface="Arial"/>
              </a:rPr>
              <a:t>Kommunen</a:t>
            </a:r>
            <a:r>
              <a:rPr lang="en-US" sz="2000" dirty="0">
                <a:latin typeface="Arial"/>
                <a:ea typeface="+mn-ea"/>
                <a:cs typeface="Arial"/>
              </a:rPr>
              <a:t> </a:t>
            </a:r>
            <a:r>
              <a:rPr lang="en-US" sz="2000" dirty="0" err="1">
                <a:latin typeface="Arial"/>
                <a:ea typeface="+mn-ea"/>
                <a:cs typeface="Arial"/>
              </a:rPr>
              <a:t>har</a:t>
            </a:r>
            <a:r>
              <a:rPr lang="en-US" sz="2000" dirty="0">
                <a:latin typeface="Arial"/>
                <a:ea typeface="+mn-ea"/>
                <a:cs typeface="Arial"/>
              </a:rPr>
              <a:t> </a:t>
            </a:r>
            <a:r>
              <a:rPr lang="en-US" sz="2000" dirty="0" err="1">
                <a:latin typeface="Arial"/>
                <a:ea typeface="+mn-ea"/>
                <a:cs typeface="Arial"/>
              </a:rPr>
              <a:t>myndighedsforpigtelser</a:t>
            </a:r>
            <a:r>
              <a:rPr lang="en-US" sz="2000" dirty="0">
                <a:latin typeface="Arial"/>
                <a:ea typeface="+mn-ea"/>
                <a:cs typeface="Arial"/>
              </a:rPr>
              <a:t> </a:t>
            </a:r>
            <a:r>
              <a:rPr lang="en-US" sz="2000" dirty="0" err="1">
                <a:latin typeface="Arial"/>
                <a:ea typeface="+mn-ea"/>
                <a:cs typeface="Arial"/>
              </a:rPr>
              <a:t>overfor</a:t>
            </a:r>
            <a:r>
              <a:rPr lang="en-US" sz="2000" dirty="0">
                <a:latin typeface="Arial"/>
                <a:ea typeface="+mn-ea"/>
                <a:cs typeface="Arial"/>
              </a:rPr>
              <a:t> “</a:t>
            </a:r>
            <a:r>
              <a:rPr lang="en-US" sz="2000" dirty="0" err="1">
                <a:latin typeface="Arial"/>
                <a:ea typeface="+mn-ea"/>
                <a:cs typeface="Arial"/>
              </a:rPr>
              <a:t>gamle</a:t>
            </a:r>
            <a:r>
              <a:rPr lang="en-US" sz="2000" dirty="0">
                <a:latin typeface="Arial"/>
                <a:ea typeface="+mn-ea"/>
                <a:cs typeface="Arial"/>
              </a:rPr>
              <a:t>” </a:t>
            </a:r>
            <a:r>
              <a:rPr lang="en-US" sz="2000" dirty="0" err="1">
                <a:latin typeface="Arial"/>
                <a:ea typeface="+mn-ea"/>
                <a:cs typeface="Arial"/>
              </a:rPr>
              <a:t>digelag</a:t>
            </a:r>
            <a:r>
              <a:rPr lang="en-US" sz="2000" dirty="0">
                <a:latin typeface="Arial"/>
                <a:ea typeface="+mn-ea"/>
                <a:cs typeface="Arial"/>
              </a:rPr>
              <a:t> og </a:t>
            </a:r>
            <a:r>
              <a:rPr lang="en-US" sz="2000" dirty="0" err="1">
                <a:latin typeface="Arial"/>
                <a:ea typeface="+mn-ea"/>
                <a:cs typeface="Arial"/>
              </a:rPr>
              <a:t>pumpe</a:t>
            </a:r>
            <a:r>
              <a:rPr lang="en-US" sz="2000" dirty="0">
                <a:latin typeface="Arial"/>
                <a:ea typeface="+mn-ea"/>
                <a:cs typeface="Arial"/>
              </a:rPr>
              <a:t>/</a:t>
            </a:r>
            <a:r>
              <a:rPr lang="en-US" sz="2000" dirty="0" err="1">
                <a:latin typeface="Arial"/>
                <a:ea typeface="+mn-ea"/>
                <a:cs typeface="Arial"/>
              </a:rPr>
              <a:t>digelag</a:t>
            </a:r>
            <a:r>
              <a:rPr lang="en-US" sz="2000" dirty="0">
                <a:latin typeface="Arial"/>
                <a:ea typeface="+mn-ea"/>
                <a:cs typeface="Arial"/>
              </a:rPr>
              <a:t> </a:t>
            </a:r>
            <a:r>
              <a:rPr lang="en-US" sz="2000" dirty="0" err="1">
                <a:latin typeface="Arial"/>
                <a:ea typeface="+mn-ea"/>
                <a:cs typeface="Arial"/>
              </a:rPr>
              <a:t>jf</a:t>
            </a:r>
            <a:r>
              <a:rPr lang="en-US" sz="2000" dirty="0">
                <a:latin typeface="Arial"/>
                <a:ea typeface="+mn-ea"/>
                <a:cs typeface="Arial"/>
              </a:rPr>
              <a:t>. </a:t>
            </a:r>
            <a:r>
              <a:rPr lang="en-US" sz="2000" dirty="0" err="1">
                <a:latin typeface="Arial"/>
                <a:ea typeface="+mn-ea"/>
                <a:cs typeface="Arial"/>
              </a:rPr>
              <a:t>deres</a:t>
            </a:r>
            <a:r>
              <a:rPr lang="en-US" sz="2000" dirty="0">
                <a:latin typeface="Arial"/>
                <a:ea typeface="+mn-ea"/>
                <a:cs typeface="Arial"/>
              </a:rPr>
              <a:t> </a:t>
            </a:r>
            <a:r>
              <a:rPr lang="en-US" sz="2000" dirty="0" err="1">
                <a:latin typeface="Arial"/>
                <a:ea typeface="+mn-ea"/>
                <a:cs typeface="Arial"/>
              </a:rPr>
              <a:t>vedtægter</a:t>
            </a:r>
            <a:r>
              <a:rPr lang="en-US" sz="2000" dirty="0">
                <a:latin typeface="Arial"/>
                <a:ea typeface="+mn-ea"/>
                <a:cs typeface="Arial"/>
              </a:rPr>
              <a:t> og </a:t>
            </a:r>
            <a:r>
              <a:rPr lang="en-US" sz="2000" dirty="0" err="1">
                <a:latin typeface="Arial"/>
                <a:ea typeface="+mn-ea"/>
                <a:cs typeface="Arial"/>
              </a:rPr>
              <a:t>lovgivningen</a:t>
            </a:r>
            <a:r>
              <a:rPr lang="en-US" sz="2000" dirty="0">
                <a:latin typeface="Arial"/>
                <a:ea typeface="+mn-ea"/>
                <a:cs typeface="Arial"/>
              </a:rPr>
              <a:t>   </a:t>
            </a:r>
          </a:p>
          <a:p>
            <a:pPr lvl="1">
              <a:buFont typeface="Courier New,monospace"/>
              <a:buChar char="o"/>
            </a:pPr>
            <a:endParaRPr lang="en-US" dirty="0"/>
          </a:p>
          <a:p>
            <a:endParaRPr lang="en-US" dirty="0"/>
          </a:p>
        </p:txBody>
      </p:sp>
    </p:spTree>
    <p:extLst>
      <p:ext uri="{BB962C8B-B14F-4D97-AF65-F5344CB8AC3E}">
        <p14:creationId xmlns:p14="http://schemas.microsoft.com/office/powerpoint/2010/main" val="15209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816C75-6349-6E6F-381B-49C04A36561A}"/>
              </a:ext>
            </a:extLst>
          </p:cNvPr>
          <p:cNvSpPr>
            <a:spLocks noGrp="1"/>
          </p:cNvSpPr>
          <p:nvPr>
            <p:ph type="body" sz="quarter" idx="12"/>
          </p:nvPr>
        </p:nvSpPr>
        <p:spPr/>
        <p:txBody>
          <a:bodyPr lIns="0" tIns="0" rIns="0" bIns="0" anchor="t"/>
          <a:lstStyle/>
          <a:p>
            <a:r>
              <a:rPr lang="en-US" err="1">
                <a:latin typeface="Verdana"/>
                <a:ea typeface="Verdana"/>
              </a:rPr>
              <a:t>Kommunens</a:t>
            </a:r>
            <a:r>
              <a:rPr lang="en-US">
                <a:latin typeface="Verdana"/>
                <a:ea typeface="Verdana"/>
              </a:rPr>
              <a:t> </a:t>
            </a:r>
            <a:r>
              <a:rPr lang="en-US" err="1">
                <a:latin typeface="Verdana"/>
                <a:ea typeface="Verdana"/>
              </a:rPr>
              <a:t>ansvar</a:t>
            </a:r>
            <a:r>
              <a:rPr lang="en-US">
                <a:latin typeface="Verdana"/>
                <a:ea typeface="Verdana"/>
              </a:rPr>
              <a:t> og </a:t>
            </a:r>
            <a:r>
              <a:rPr lang="en-US" err="1">
                <a:latin typeface="Verdana"/>
                <a:ea typeface="Verdana"/>
              </a:rPr>
              <a:t>opgaver</a:t>
            </a:r>
            <a:r>
              <a:rPr lang="en-US">
                <a:latin typeface="Verdana"/>
                <a:ea typeface="Verdana"/>
              </a:rPr>
              <a:t> - </a:t>
            </a:r>
            <a:r>
              <a:rPr lang="en-US" err="1">
                <a:latin typeface="Verdana"/>
                <a:ea typeface="Verdana"/>
              </a:rPr>
              <a:t>Kystsikring</a:t>
            </a:r>
            <a:endParaRPr lang="en-US"/>
          </a:p>
        </p:txBody>
      </p:sp>
      <p:sp>
        <p:nvSpPr>
          <p:cNvPr id="3" name="Text Placeholder 2">
            <a:extLst>
              <a:ext uri="{FF2B5EF4-FFF2-40B4-BE49-F238E27FC236}">
                <a16:creationId xmlns:a16="http://schemas.microsoft.com/office/drawing/2014/main" id="{3654EC80-CAA8-570D-DDC8-A3E99F14D61A}"/>
              </a:ext>
            </a:extLst>
          </p:cNvPr>
          <p:cNvSpPr>
            <a:spLocks noGrp="1"/>
          </p:cNvSpPr>
          <p:nvPr>
            <p:ph type="body" sz="quarter" idx="16"/>
          </p:nvPr>
        </p:nvSpPr>
        <p:spPr>
          <a:xfrm>
            <a:off x="702000" y="1221000"/>
            <a:ext cx="8174163" cy="5184488"/>
          </a:xfrm>
        </p:spPr>
        <p:txBody>
          <a:bodyPr lIns="91440" tIns="45720" rIns="91440" bIns="45720" anchor="t"/>
          <a:lstStyle/>
          <a:p>
            <a:pPr marL="0" indent="0">
              <a:buNone/>
            </a:pPr>
            <a:endParaRPr lang="en-US" dirty="0"/>
          </a:p>
          <a:p>
            <a:pPr>
              <a:buFont typeface="Courier New"/>
              <a:buChar char="•"/>
            </a:pPr>
            <a:r>
              <a:rPr lang="en-US" dirty="0" err="1">
                <a:latin typeface="Arial"/>
                <a:cs typeface="Arial"/>
              </a:rPr>
              <a:t>Myndighedsbehandling</a:t>
            </a:r>
            <a:r>
              <a:rPr lang="en-US" dirty="0">
                <a:latin typeface="Arial"/>
                <a:cs typeface="Arial"/>
              </a:rPr>
              <a:t> af </a:t>
            </a:r>
            <a:r>
              <a:rPr lang="en-US" dirty="0" err="1">
                <a:latin typeface="Arial"/>
                <a:cs typeface="Arial"/>
              </a:rPr>
              <a:t>ansøgninger</a:t>
            </a:r>
            <a:r>
              <a:rPr lang="en-US" dirty="0">
                <a:latin typeface="Arial"/>
                <a:cs typeface="Arial"/>
              </a:rPr>
              <a:t> i </a:t>
            </a:r>
            <a:r>
              <a:rPr lang="en-US" dirty="0" err="1">
                <a:latin typeface="Arial"/>
                <a:cs typeface="Arial"/>
              </a:rPr>
              <a:t>henhold</a:t>
            </a:r>
            <a:r>
              <a:rPr lang="en-US" dirty="0">
                <a:latin typeface="Arial"/>
                <a:cs typeface="Arial"/>
              </a:rPr>
              <a:t> </a:t>
            </a:r>
            <a:r>
              <a:rPr lang="en-US" dirty="0" err="1">
                <a:latin typeface="Arial"/>
                <a:cs typeface="Arial"/>
              </a:rPr>
              <a:t>til</a:t>
            </a:r>
            <a:r>
              <a:rPr lang="en-US" dirty="0">
                <a:latin typeface="Arial"/>
                <a:cs typeface="Arial"/>
              </a:rPr>
              <a:t>  </a:t>
            </a:r>
            <a:r>
              <a:rPr lang="en-US" dirty="0" err="1">
                <a:latin typeface="Arial"/>
                <a:cs typeface="Arial"/>
              </a:rPr>
              <a:t>kystbeskyttelsesloven</a:t>
            </a:r>
            <a:endParaRPr lang="en-US" dirty="0">
              <a:latin typeface="Arial"/>
              <a:cs typeface="Arial"/>
            </a:endParaRPr>
          </a:p>
          <a:p>
            <a:endParaRPr lang="en-US" dirty="0">
              <a:latin typeface="Arial"/>
              <a:cs typeface="Arial"/>
            </a:endParaRPr>
          </a:p>
          <a:p>
            <a:r>
              <a:rPr lang="en-US" dirty="0" err="1">
                <a:latin typeface="Arial"/>
                <a:cs typeface="Arial"/>
              </a:rPr>
              <a:t>Vedligeholdelse</a:t>
            </a:r>
            <a:r>
              <a:rPr lang="en-US" dirty="0">
                <a:latin typeface="Arial"/>
                <a:cs typeface="Arial"/>
              </a:rPr>
              <a:t> af </a:t>
            </a:r>
            <a:r>
              <a:rPr lang="en-US" dirty="0" err="1">
                <a:latin typeface="Arial"/>
                <a:cs typeface="Arial"/>
              </a:rPr>
              <a:t>egne</a:t>
            </a:r>
            <a:r>
              <a:rPr lang="en-US" dirty="0">
                <a:latin typeface="Arial"/>
                <a:cs typeface="Arial"/>
              </a:rPr>
              <a:t> </a:t>
            </a:r>
            <a:r>
              <a:rPr lang="en-US" dirty="0" err="1">
                <a:latin typeface="Arial"/>
                <a:cs typeface="Arial"/>
              </a:rPr>
              <a:t>anlæg</a:t>
            </a:r>
            <a:r>
              <a:rPr lang="en-US" dirty="0">
                <a:latin typeface="Arial"/>
                <a:cs typeface="Arial"/>
              </a:rPr>
              <a:t>, </a:t>
            </a:r>
            <a:r>
              <a:rPr lang="en-US" dirty="0" err="1">
                <a:latin typeface="Arial"/>
                <a:cs typeface="Arial"/>
              </a:rPr>
              <a:t>f.eks</a:t>
            </a:r>
            <a:r>
              <a:rPr lang="en-US" dirty="0">
                <a:latin typeface="Arial"/>
                <a:cs typeface="Arial"/>
              </a:rPr>
              <a:t>.</a:t>
            </a:r>
            <a:endParaRPr lang="en-US" dirty="0"/>
          </a:p>
          <a:p>
            <a:pPr lvl="1">
              <a:buFont typeface="Courier New,monospace"/>
              <a:buChar char="o"/>
            </a:pPr>
            <a:r>
              <a:rPr lang="en-US" sz="1800" dirty="0" err="1">
                <a:latin typeface="Arial"/>
                <a:cs typeface="Arial"/>
              </a:rPr>
              <a:t>Skråningsbeskyttelse</a:t>
            </a:r>
            <a:r>
              <a:rPr lang="en-US" sz="1800" dirty="0">
                <a:latin typeface="Arial"/>
                <a:cs typeface="Arial"/>
              </a:rPr>
              <a:t> I </a:t>
            </a:r>
            <a:r>
              <a:rPr lang="en-US" sz="1800" dirty="0" err="1">
                <a:latin typeface="Arial"/>
                <a:cs typeface="Arial"/>
              </a:rPr>
              <a:t>Klinteparken</a:t>
            </a:r>
            <a:r>
              <a:rPr lang="en-US" sz="1800" dirty="0">
                <a:latin typeface="Arial"/>
                <a:cs typeface="Arial"/>
              </a:rPr>
              <a:t> </a:t>
            </a:r>
            <a:r>
              <a:rPr lang="en-US" sz="1800" dirty="0" err="1">
                <a:latin typeface="Arial"/>
                <a:cs typeface="Arial"/>
              </a:rPr>
              <a:t>ved</a:t>
            </a:r>
            <a:r>
              <a:rPr lang="en-US" sz="1800" dirty="0">
                <a:latin typeface="Arial"/>
                <a:cs typeface="Arial"/>
              </a:rPr>
              <a:t> Ore</a:t>
            </a:r>
          </a:p>
          <a:p>
            <a:pPr lvl="1">
              <a:buFont typeface="Courier New,monospace"/>
              <a:buChar char="o"/>
            </a:pPr>
            <a:r>
              <a:rPr lang="en-US" sz="1800" dirty="0" err="1">
                <a:latin typeface="Arial"/>
                <a:cs typeface="Arial"/>
              </a:rPr>
              <a:t>Skråningsbeskyttelse</a:t>
            </a:r>
            <a:r>
              <a:rPr lang="en-US" sz="1800" dirty="0">
                <a:latin typeface="Arial"/>
                <a:cs typeface="Arial"/>
              </a:rPr>
              <a:t> </a:t>
            </a:r>
            <a:r>
              <a:rPr lang="en-US" sz="1800" dirty="0" err="1">
                <a:latin typeface="Arial"/>
                <a:cs typeface="Arial"/>
              </a:rPr>
              <a:t>langs</a:t>
            </a:r>
            <a:r>
              <a:rPr lang="en-US" sz="1800" dirty="0">
                <a:latin typeface="Arial"/>
                <a:cs typeface="Arial"/>
              </a:rPr>
              <a:t> </a:t>
            </a:r>
            <a:r>
              <a:rPr lang="en-US" sz="1800" dirty="0" err="1">
                <a:latin typeface="Arial"/>
                <a:cs typeface="Arial"/>
              </a:rPr>
              <a:t>vejen</a:t>
            </a:r>
            <a:r>
              <a:rPr lang="en-US" sz="1800" dirty="0">
                <a:latin typeface="Arial"/>
                <a:cs typeface="Arial"/>
              </a:rPr>
              <a:t> </a:t>
            </a:r>
            <a:r>
              <a:rPr lang="en-US" sz="1800" dirty="0" err="1">
                <a:latin typeface="Arial"/>
                <a:cs typeface="Arial"/>
              </a:rPr>
              <a:t>på</a:t>
            </a:r>
            <a:r>
              <a:rPr lang="en-US" sz="1800" dirty="0">
                <a:latin typeface="Arial"/>
                <a:cs typeface="Arial"/>
              </a:rPr>
              <a:t> </a:t>
            </a:r>
            <a:r>
              <a:rPr lang="en-US" sz="1800" dirty="0" err="1">
                <a:latin typeface="Arial"/>
                <a:cs typeface="Arial"/>
              </a:rPr>
              <a:t>Bogø-dæmningen</a:t>
            </a:r>
            <a:endParaRPr lang="en-US" sz="1800" dirty="0">
              <a:latin typeface="Arial"/>
              <a:cs typeface="Arial"/>
            </a:endParaRPr>
          </a:p>
          <a:p>
            <a:pPr lvl="1">
              <a:buFont typeface="Courier New,monospace"/>
              <a:buChar char="o"/>
            </a:pPr>
            <a:r>
              <a:rPr lang="en-US" sz="1800" dirty="0" err="1">
                <a:latin typeface="Arial"/>
                <a:cs typeface="Arial"/>
              </a:rPr>
              <a:t>Offentlige</a:t>
            </a:r>
            <a:r>
              <a:rPr lang="en-US" sz="1800" dirty="0">
                <a:latin typeface="Arial"/>
                <a:cs typeface="Arial"/>
              </a:rPr>
              <a:t> </a:t>
            </a:r>
            <a:r>
              <a:rPr lang="en-US" sz="1800" dirty="0" err="1">
                <a:latin typeface="Arial"/>
                <a:cs typeface="Arial"/>
              </a:rPr>
              <a:t>havne</a:t>
            </a:r>
            <a:r>
              <a:rPr lang="en-US" sz="1800" dirty="0">
                <a:latin typeface="Arial"/>
                <a:cs typeface="Arial"/>
              </a:rPr>
              <a:t> og </a:t>
            </a:r>
            <a:r>
              <a:rPr lang="en-US" sz="1800" dirty="0" err="1">
                <a:latin typeface="Arial"/>
                <a:cs typeface="Arial"/>
              </a:rPr>
              <a:t>veje</a:t>
            </a:r>
            <a:endParaRPr lang="en-US" sz="1800" dirty="0">
              <a:latin typeface="Arial"/>
              <a:cs typeface="Arial"/>
            </a:endParaRPr>
          </a:p>
          <a:p>
            <a:pPr lvl="1">
              <a:buFont typeface="Courier New,monospace"/>
              <a:buChar char="o"/>
            </a:pPr>
            <a:r>
              <a:rPr lang="en-US" sz="1800" dirty="0" err="1">
                <a:latin typeface="Arial"/>
                <a:cs typeface="Arial"/>
              </a:rPr>
              <a:t>Øvrige</a:t>
            </a:r>
            <a:r>
              <a:rPr lang="en-US" sz="1800" dirty="0">
                <a:latin typeface="Arial"/>
                <a:cs typeface="Arial"/>
              </a:rPr>
              <a:t> </a:t>
            </a:r>
            <a:r>
              <a:rPr lang="en-US" sz="1800" dirty="0" err="1">
                <a:latin typeface="Arial"/>
                <a:cs typeface="Arial"/>
              </a:rPr>
              <a:t>anlæg</a:t>
            </a:r>
            <a:r>
              <a:rPr lang="en-US" sz="1800" dirty="0">
                <a:latin typeface="Arial"/>
                <a:cs typeface="Arial"/>
              </a:rPr>
              <a:t> </a:t>
            </a:r>
            <a:r>
              <a:rPr lang="en-US" sz="1800" dirty="0" err="1">
                <a:latin typeface="Arial"/>
                <a:cs typeface="Arial"/>
              </a:rPr>
              <a:t>som</a:t>
            </a:r>
            <a:r>
              <a:rPr lang="en-US" sz="1800" dirty="0">
                <a:latin typeface="Arial"/>
                <a:cs typeface="Arial"/>
              </a:rPr>
              <a:t> </a:t>
            </a:r>
            <a:r>
              <a:rPr lang="en-US" sz="1800" dirty="0" err="1">
                <a:latin typeface="Arial"/>
                <a:cs typeface="Arial"/>
              </a:rPr>
              <a:t>f.eks</a:t>
            </a:r>
            <a:r>
              <a:rPr lang="en-US" sz="1800" dirty="0">
                <a:latin typeface="Arial"/>
                <a:cs typeface="Arial"/>
              </a:rPr>
              <a:t>. </a:t>
            </a:r>
            <a:r>
              <a:rPr lang="en-US" sz="1800" dirty="0" err="1">
                <a:latin typeface="Arial"/>
                <a:cs typeface="Arial"/>
              </a:rPr>
              <a:t>sluseportene</a:t>
            </a:r>
            <a:r>
              <a:rPr lang="en-US" sz="1800" dirty="0">
                <a:latin typeface="Arial"/>
                <a:cs typeface="Arial"/>
              </a:rPr>
              <a:t> i </a:t>
            </a:r>
            <a:r>
              <a:rPr lang="en-US" sz="1800" dirty="0" err="1">
                <a:latin typeface="Arial"/>
                <a:cs typeface="Arial"/>
              </a:rPr>
              <a:t>Tubæk</a:t>
            </a:r>
            <a:r>
              <a:rPr lang="en-US" sz="1800" dirty="0">
                <a:latin typeface="Arial"/>
                <a:cs typeface="Arial"/>
              </a:rPr>
              <a:t> Å </a:t>
            </a:r>
            <a:r>
              <a:rPr lang="en-US" sz="1800" dirty="0" err="1">
                <a:latin typeface="Arial"/>
                <a:cs typeface="Arial"/>
              </a:rPr>
              <a:t>ved</a:t>
            </a:r>
            <a:r>
              <a:rPr lang="en-US" sz="1800" dirty="0">
                <a:latin typeface="Arial"/>
                <a:cs typeface="Arial"/>
              </a:rPr>
              <a:t> </a:t>
            </a:r>
            <a:r>
              <a:rPr lang="en-US" sz="1800" dirty="0" err="1">
                <a:latin typeface="Arial"/>
                <a:cs typeface="Arial"/>
              </a:rPr>
              <a:t>Præstø</a:t>
            </a:r>
            <a:endParaRPr lang="en-US" sz="1800" dirty="0">
              <a:latin typeface="Arial"/>
              <a:cs typeface="Arial"/>
            </a:endParaRPr>
          </a:p>
          <a:p>
            <a:pPr lvl="1">
              <a:buFont typeface="Courier New,monospace"/>
              <a:buChar char="o"/>
            </a:pPr>
            <a:endParaRPr lang="en-US" sz="2200" dirty="0">
              <a:latin typeface="Arial"/>
              <a:cs typeface="Arial"/>
            </a:endParaRPr>
          </a:p>
          <a:p>
            <a:r>
              <a:rPr lang="en-US" dirty="0" err="1">
                <a:latin typeface="Arial"/>
                <a:cs typeface="Arial"/>
              </a:rPr>
              <a:t>Ansøgning</a:t>
            </a:r>
            <a:r>
              <a:rPr lang="en-US" dirty="0">
                <a:latin typeface="Arial"/>
                <a:cs typeface="Arial"/>
              </a:rPr>
              <a:t> og </a:t>
            </a:r>
            <a:r>
              <a:rPr lang="en-US" dirty="0" err="1">
                <a:latin typeface="Arial"/>
                <a:cs typeface="Arial"/>
              </a:rPr>
              <a:t>styring</a:t>
            </a:r>
            <a:r>
              <a:rPr lang="en-US" dirty="0">
                <a:latin typeface="Arial"/>
                <a:cs typeface="Arial"/>
              </a:rPr>
              <a:t> af </a:t>
            </a:r>
            <a:r>
              <a:rPr lang="en-US" dirty="0" err="1">
                <a:latin typeface="Arial"/>
                <a:cs typeface="Arial"/>
              </a:rPr>
              <a:t>ny</a:t>
            </a:r>
            <a:r>
              <a:rPr lang="en-US" dirty="0">
                <a:latin typeface="Arial"/>
                <a:cs typeface="Arial"/>
              </a:rPr>
              <a:t> </a:t>
            </a:r>
            <a:r>
              <a:rPr lang="en-US" dirty="0" err="1">
                <a:latin typeface="Arial"/>
                <a:cs typeface="Arial"/>
              </a:rPr>
              <a:t>kystbeskyttelse</a:t>
            </a:r>
            <a:r>
              <a:rPr lang="en-US" dirty="0">
                <a:latin typeface="Arial"/>
                <a:cs typeface="Arial"/>
              </a:rPr>
              <a:t> </a:t>
            </a:r>
            <a:r>
              <a:rPr lang="en-US" dirty="0" err="1">
                <a:latin typeface="Arial"/>
                <a:cs typeface="Arial"/>
              </a:rPr>
              <a:t>på</a:t>
            </a:r>
            <a:r>
              <a:rPr lang="en-US" dirty="0">
                <a:latin typeface="Arial"/>
                <a:cs typeface="Arial"/>
              </a:rPr>
              <a:t> VKs </a:t>
            </a:r>
            <a:r>
              <a:rPr lang="en-US" dirty="0" err="1">
                <a:latin typeface="Arial"/>
                <a:cs typeface="Arial"/>
              </a:rPr>
              <a:t>ejendom</a:t>
            </a:r>
            <a:endParaRPr lang="en-US" dirty="0">
              <a:latin typeface="Arial"/>
              <a:cs typeface="Arial"/>
            </a:endParaRPr>
          </a:p>
          <a:p>
            <a:pPr lvl="1">
              <a:buFont typeface="Courier New"/>
              <a:buChar char="o"/>
            </a:pPr>
            <a:endParaRPr lang="en-US" dirty="0">
              <a:latin typeface="Arial"/>
              <a:cs typeface="Arial"/>
            </a:endParaRPr>
          </a:p>
          <a:p>
            <a:pPr lvl="1">
              <a:buFont typeface="Courier New"/>
              <a:buChar char="o"/>
            </a:pPr>
            <a:endParaRPr lang="en-US" dirty="0">
              <a:latin typeface="Arial"/>
              <a:cs typeface="Arial"/>
            </a:endParaRPr>
          </a:p>
          <a:p>
            <a:pPr lvl="1">
              <a:buFont typeface="Courier New"/>
              <a:buChar char="o"/>
            </a:pPr>
            <a:endParaRPr lang="en-US" dirty="0">
              <a:latin typeface="Arial"/>
              <a:cs typeface="Arial"/>
            </a:endParaRPr>
          </a:p>
        </p:txBody>
      </p:sp>
    </p:spTree>
    <p:extLst>
      <p:ext uri="{BB962C8B-B14F-4D97-AF65-F5344CB8AC3E}">
        <p14:creationId xmlns:p14="http://schemas.microsoft.com/office/powerpoint/2010/main" val="2176219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885DC-50F2-4302-CE47-A9ADB8769EAD}"/>
              </a:ext>
            </a:extLst>
          </p:cNvPr>
          <p:cNvSpPr>
            <a:spLocks noGrp="1"/>
          </p:cNvSpPr>
          <p:nvPr>
            <p:ph type="body" sz="quarter" idx="12"/>
          </p:nvPr>
        </p:nvSpPr>
        <p:spPr/>
        <p:txBody>
          <a:bodyPr lIns="0" tIns="0" rIns="0" bIns="0" anchor="t"/>
          <a:lstStyle/>
          <a:p>
            <a:r>
              <a:rPr lang="en-US" err="1">
                <a:latin typeface="Verdana"/>
                <a:ea typeface="Verdana"/>
              </a:rPr>
              <a:t>Formålet</a:t>
            </a:r>
            <a:r>
              <a:rPr lang="en-US">
                <a:latin typeface="Verdana"/>
                <a:ea typeface="Verdana"/>
              </a:rPr>
              <a:t> med </a:t>
            </a:r>
            <a:r>
              <a:rPr lang="en-US" err="1">
                <a:latin typeface="Verdana"/>
                <a:ea typeface="Verdana"/>
              </a:rPr>
              <a:t>en</a:t>
            </a:r>
            <a:r>
              <a:rPr lang="en-US">
                <a:latin typeface="Verdana"/>
                <a:ea typeface="Verdana"/>
              </a:rPr>
              <a:t> </a:t>
            </a:r>
            <a:r>
              <a:rPr lang="en-US" err="1">
                <a:latin typeface="Verdana"/>
                <a:ea typeface="Verdana"/>
              </a:rPr>
              <a:t>Kyststrategi</a:t>
            </a:r>
            <a:r>
              <a:rPr lang="en-US">
                <a:latin typeface="Verdana"/>
                <a:ea typeface="Verdana"/>
              </a:rPr>
              <a:t> I VK: </a:t>
            </a:r>
            <a:endParaRPr lang="en-US"/>
          </a:p>
        </p:txBody>
      </p:sp>
      <p:sp>
        <p:nvSpPr>
          <p:cNvPr id="3" name="Text Placeholder 2">
            <a:extLst>
              <a:ext uri="{FF2B5EF4-FFF2-40B4-BE49-F238E27FC236}">
                <a16:creationId xmlns:a16="http://schemas.microsoft.com/office/drawing/2014/main" id="{A4CBCB1C-89EB-01E3-5C2D-91DCB0F080AE}"/>
              </a:ext>
            </a:extLst>
          </p:cNvPr>
          <p:cNvSpPr>
            <a:spLocks noGrp="1"/>
          </p:cNvSpPr>
          <p:nvPr>
            <p:ph type="body" sz="quarter" idx="16"/>
          </p:nvPr>
        </p:nvSpPr>
        <p:spPr>
          <a:xfrm>
            <a:off x="702000" y="2214880"/>
            <a:ext cx="8167650" cy="3957664"/>
          </a:xfrm>
        </p:spPr>
        <p:txBody>
          <a:bodyPr lIns="91440" tIns="45720" rIns="91440" bIns="45720" anchor="t"/>
          <a:lstStyle/>
          <a:p>
            <a:pPr>
              <a:buFont typeface="Arial"/>
            </a:pPr>
            <a:r>
              <a:rPr lang="da-DK" sz="2400" b="0" i="0" u="none" strike="noStrike" baseline="0" dirty="0">
                <a:latin typeface="ArialMT"/>
                <a:cs typeface="Arial"/>
              </a:rPr>
              <a:t>En kyststrategi vil kunne forholde sig til, hvordan vores forskellige kyststrækninger skal forvaltes, beskyttes og</a:t>
            </a:r>
            <a:r>
              <a:rPr lang="da-DK" sz="2400" dirty="0">
                <a:latin typeface="ArialMT"/>
                <a:cs typeface="Arial"/>
              </a:rPr>
              <a:t> </a:t>
            </a:r>
            <a:r>
              <a:rPr lang="da-DK" sz="2400" b="0" i="0" u="none" strike="noStrike" baseline="0" dirty="0">
                <a:latin typeface="ArialMT"/>
                <a:cs typeface="Arial"/>
              </a:rPr>
              <a:t>benyttes i fremtiden.</a:t>
            </a:r>
            <a:r>
              <a:rPr lang="da-DK" sz="2400" dirty="0">
                <a:latin typeface="ArialMT"/>
                <a:cs typeface="Arial"/>
              </a:rPr>
              <a:t> </a:t>
            </a:r>
            <a:endParaRPr lang="da-DK" sz="2400" dirty="0">
              <a:latin typeface="ArialMT"/>
            </a:endParaRPr>
          </a:p>
          <a:p>
            <a:pPr>
              <a:buFont typeface="Arial"/>
              <a:buChar char="•"/>
            </a:pPr>
            <a:endParaRPr lang="da-DK" sz="2400" dirty="0">
              <a:latin typeface="ArialMT"/>
              <a:cs typeface="Arial"/>
            </a:endParaRPr>
          </a:p>
          <a:p>
            <a:pPr>
              <a:buFont typeface="Arial"/>
              <a:buChar char="•"/>
            </a:pPr>
            <a:r>
              <a:rPr lang="en-US" sz="2400" dirty="0" err="1">
                <a:solidFill>
                  <a:srgbClr val="000000"/>
                </a:solidFill>
                <a:latin typeface="Arial"/>
                <a:cs typeface="Arial"/>
              </a:rPr>
              <a:t>Levere</a:t>
            </a:r>
            <a:r>
              <a:rPr lang="en-US" sz="2400" dirty="0">
                <a:solidFill>
                  <a:srgbClr val="000000"/>
                </a:solidFill>
                <a:latin typeface="Arial"/>
                <a:cs typeface="Arial"/>
              </a:rPr>
              <a:t> </a:t>
            </a:r>
            <a:r>
              <a:rPr lang="en-US" sz="2400" dirty="0" err="1">
                <a:solidFill>
                  <a:srgbClr val="000000"/>
                </a:solidFill>
                <a:latin typeface="Arial"/>
                <a:cs typeface="Arial"/>
              </a:rPr>
              <a:t>kortlægning</a:t>
            </a:r>
            <a:r>
              <a:rPr lang="en-US" sz="2400" dirty="0">
                <a:solidFill>
                  <a:srgbClr val="000000"/>
                </a:solidFill>
                <a:latin typeface="Arial"/>
                <a:cs typeface="Arial"/>
              </a:rPr>
              <a:t>, </a:t>
            </a:r>
            <a:r>
              <a:rPr lang="en-US" sz="2400" dirty="0" err="1">
                <a:solidFill>
                  <a:srgbClr val="000000"/>
                </a:solidFill>
                <a:latin typeface="Arial"/>
                <a:cs typeface="Arial"/>
              </a:rPr>
              <a:t>overblik</a:t>
            </a:r>
            <a:r>
              <a:rPr lang="en-US" sz="2400" dirty="0">
                <a:solidFill>
                  <a:srgbClr val="000000"/>
                </a:solidFill>
                <a:latin typeface="Arial"/>
                <a:cs typeface="Arial"/>
              </a:rPr>
              <a:t> og </a:t>
            </a:r>
            <a:r>
              <a:rPr lang="en-US" sz="2400" dirty="0" err="1">
                <a:solidFill>
                  <a:srgbClr val="000000"/>
                </a:solidFill>
                <a:latin typeface="Arial"/>
                <a:cs typeface="Arial"/>
              </a:rPr>
              <a:t>anbefalinger</a:t>
            </a:r>
            <a:endParaRPr lang="en-US" dirty="0"/>
          </a:p>
          <a:p>
            <a:pPr>
              <a:buFont typeface="Arial"/>
            </a:pPr>
            <a:endParaRPr lang="en-US" sz="2400" dirty="0">
              <a:solidFill>
                <a:srgbClr val="000000"/>
              </a:solidFill>
              <a:latin typeface="Arial"/>
              <a:cs typeface="Arial"/>
            </a:endParaRPr>
          </a:p>
          <a:p>
            <a:pPr algn="l">
              <a:buFont typeface="Arial"/>
            </a:pPr>
            <a:r>
              <a:rPr lang="en-US" sz="2400" dirty="0" err="1">
                <a:solidFill>
                  <a:srgbClr val="000000"/>
                </a:solidFill>
                <a:latin typeface="Arial"/>
                <a:cs typeface="Arial"/>
              </a:rPr>
              <a:t>Administrationsgrundlag</a:t>
            </a:r>
            <a:r>
              <a:rPr lang="en-US" sz="2400" dirty="0">
                <a:solidFill>
                  <a:srgbClr val="000000"/>
                </a:solidFill>
                <a:latin typeface="Arial"/>
                <a:cs typeface="Arial"/>
              </a:rPr>
              <a:t> </a:t>
            </a:r>
            <a:r>
              <a:rPr lang="en-US" sz="2400" dirty="0" err="1">
                <a:solidFill>
                  <a:srgbClr val="000000"/>
                </a:solidFill>
                <a:latin typeface="Arial"/>
                <a:cs typeface="Arial"/>
              </a:rPr>
              <a:t>til</a:t>
            </a:r>
            <a:r>
              <a:rPr lang="en-US" sz="2400" dirty="0">
                <a:solidFill>
                  <a:srgbClr val="000000"/>
                </a:solidFill>
                <a:latin typeface="Arial"/>
                <a:cs typeface="Arial"/>
              </a:rPr>
              <a:t> </a:t>
            </a:r>
            <a:r>
              <a:rPr lang="en-US" sz="2400" dirty="0" err="1">
                <a:solidFill>
                  <a:srgbClr val="000000"/>
                </a:solidFill>
                <a:latin typeface="Arial"/>
                <a:cs typeface="Arial"/>
              </a:rPr>
              <a:t>myndighedsbehandling</a:t>
            </a:r>
            <a:endParaRPr lang="en-US" sz="2400" dirty="0">
              <a:solidFill>
                <a:srgbClr val="000000"/>
              </a:solidFill>
              <a:latin typeface="Arial"/>
              <a:cs typeface="Arial"/>
            </a:endParaRPr>
          </a:p>
          <a:p>
            <a:pPr>
              <a:buFont typeface="Arial"/>
            </a:pPr>
            <a:endParaRPr lang="en-US" sz="2400" dirty="0">
              <a:solidFill>
                <a:srgbClr val="000000"/>
              </a:solidFill>
              <a:latin typeface="Arial"/>
              <a:cs typeface="Arial"/>
            </a:endParaRPr>
          </a:p>
          <a:p>
            <a:pPr marL="0" indent="0">
              <a:buNone/>
            </a:pPr>
            <a:endParaRPr lang="en-US" sz="2400" dirty="0">
              <a:solidFill>
                <a:srgbClr val="000000"/>
              </a:solidFill>
              <a:latin typeface="Arial"/>
              <a:cs typeface="Arial"/>
            </a:endParaRPr>
          </a:p>
        </p:txBody>
      </p:sp>
    </p:spTree>
    <p:extLst>
      <p:ext uri="{BB962C8B-B14F-4D97-AF65-F5344CB8AC3E}">
        <p14:creationId xmlns:p14="http://schemas.microsoft.com/office/powerpoint/2010/main" val="2980854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44F59-91C4-780D-689B-16E9542489CA}"/>
              </a:ext>
            </a:extLst>
          </p:cNvPr>
          <p:cNvSpPr>
            <a:spLocks noGrp="1"/>
          </p:cNvSpPr>
          <p:nvPr>
            <p:ph type="body" sz="quarter" idx="12"/>
          </p:nvPr>
        </p:nvSpPr>
        <p:spPr>
          <a:xfrm>
            <a:off x="397630" y="718876"/>
            <a:ext cx="7902575" cy="771769"/>
          </a:xfrm>
        </p:spPr>
        <p:txBody>
          <a:bodyPr lIns="0" tIns="0" rIns="0" bIns="0" anchor="t"/>
          <a:lstStyle/>
          <a:p>
            <a:r>
              <a:rPr lang="en-US" err="1">
                <a:latin typeface="Verdana"/>
                <a:ea typeface="Verdana"/>
              </a:rPr>
              <a:t>Glimt</a:t>
            </a:r>
            <a:r>
              <a:rPr lang="en-US">
                <a:latin typeface="Verdana"/>
                <a:ea typeface="Verdana"/>
              </a:rPr>
              <a:t> fra </a:t>
            </a:r>
            <a:r>
              <a:rPr lang="en-US" err="1">
                <a:latin typeface="Verdana"/>
                <a:ea typeface="Verdana"/>
              </a:rPr>
              <a:t>Stormfloden</a:t>
            </a:r>
            <a:endParaRPr lang="en-US"/>
          </a:p>
        </p:txBody>
      </p:sp>
      <p:pic>
        <p:nvPicPr>
          <p:cNvPr id="3" name="Picture 2">
            <a:extLst>
              <a:ext uri="{FF2B5EF4-FFF2-40B4-BE49-F238E27FC236}">
                <a16:creationId xmlns:a16="http://schemas.microsoft.com/office/drawing/2014/main" id="{CE88DF33-990B-8B70-F201-B7CC5AB70C76}"/>
              </a:ext>
            </a:extLst>
          </p:cNvPr>
          <p:cNvPicPr>
            <a:picLocks noChangeAspect="1"/>
          </p:cNvPicPr>
          <p:nvPr/>
        </p:nvPicPr>
        <p:blipFill>
          <a:blip r:embed="rId3"/>
          <a:stretch>
            <a:fillRect/>
          </a:stretch>
        </p:blipFill>
        <p:spPr>
          <a:xfrm>
            <a:off x="393615" y="1895826"/>
            <a:ext cx="2883569" cy="2166974"/>
          </a:xfrm>
          <a:prstGeom prst="rect">
            <a:avLst/>
          </a:prstGeom>
        </p:spPr>
      </p:pic>
      <p:pic>
        <p:nvPicPr>
          <p:cNvPr id="4" name="Picture 3">
            <a:extLst>
              <a:ext uri="{FF2B5EF4-FFF2-40B4-BE49-F238E27FC236}">
                <a16:creationId xmlns:a16="http://schemas.microsoft.com/office/drawing/2014/main" id="{CCE55BE9-0390-E31B-0FDD-C6F150E84EE5}"/>
              </a:ext>
            </a:extLst>
          </p:cNvPr>
          <p:cNvPicPr>
            <a:picLocks noChangeAspect="1"/>
          </p:cNvPicPr>
          <p:nvPr/>
        </p:nvPicPr>
        <p:blipFill>
          <a:blip r:embed="rId4"/>
          <a:stretch>
            <a:fillRect/>
          </a:stretch>
        </p:blipFill>
        <p:spPr>
          <a:xfrm>
            <a:off x="2391252" y="1394654"/>
            <a:ext cx="2021376" cy="1516033"/>
          </a:xfrm>
          <a:prstGeom prst="rect">
            <a:avLst/>
          </a:prstGeom>
        </p:spPr>
      </p:pic>
      <p:pic>
        <p:nvPicPr>
          <p:cNvPr id="5" name="Picture 3">
            <a:extLst>
              <a:ext uri="{FF2B5EF4-FFF2-40B4-BE49-F238E27FC236}">
                <a16:creationId xmlns:a16="http://schemas.microsoft.com/office/drawing/2014/main" id="{19E466EF-4BD9-49E2-E360-6426283F52BB}"/>
              </a:ext>
            </a:extLst>
          </p:cNvPr>
          <p:cNvPicPr>
            <a:picLocks noChangeAspect="1"/>
          </p:cNvPicPr>
          <p:nvPr/>
        </p:nvPicPr>
        <p:blipFill>
          <a:blip r:embed="rId5"/>
          <a:stretch>
            <a:fillRect/>
          </a:stretch>
        </p:blipFill>
        <p:spPr>
          <a:xfrm>
            <a:off x="4597432" y="1326129"/>
            <a:ext cx="2800766" cy="2102871"/>
          </a:xfrm>
          <a:prstGeom prst="rect">
            <a:avLst/>
          </a:prstGeom>
        </p:spPr>
      </p:pic>
      <p:pic>
        <p:nvPicPr>
          <p:cNvPr id="6" name="Picture 5">
            <a:extLst>
              <a:ext uri="{FF2B5EF4-FFF2-40B4-BE49-F238E27FC236}">
                <a16:creationId xmlns:a16="http://schemas.microsoft.com/office/drawing/2014/main" id="{9B6F9406-7EFD-5983-5A15-FDB271575A11}"/>
              </a:ext>
            </a:extLst>
          </p:cNvPr>
          <p:cNvPicPr>
            <a:picLocks noChangeAspect="1"/>
          </p:cNvPicPr>
          <p:nvPr/>
        </p:nvPicPr>
        <p:blipFill>
          <a:blip r:embed="rId6"/>
          <a:stretch>
            <a:fillRect/>
          </a:stretch>
        </p:blipFill>
        <p:spPr>
          <a:xfrm rot="10800000">
            <a:off x="393615" y="4405644"/>
            <a:ext cx="2800764" cy="2082387"/>
          </a:xfrm>
          <a:prstGeom prst="rect">
            <a:avLst/>
          </a:prstGeom>
        </p:spPr>
      </p:pic>
      <p:pic>
        <p:nvPicPr>
          <p:cNvPr id="7" name="Billede 6" descr="Et billede, der indeholder udendørs, bjerg, natur, vand&#10;&#10;Automatisk genereret beskrivelse">
            <a:extLst>
              <a:ext uri="{FF2B5EF4-FFF2-40B4-BE49-F238E27FC236}">
                <a16:creationId xmlns:a16="http://schemas.microsoft.com/office/drawing/2014/main" id="{35CD682D-E446-0F69-E57D-1205D297E7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714141" y="2377564"/>
            <a:ext cx="2003092" cy="1502319"/>
          </a:xfrm>
          <a:prstGeom prst="rect">
            <a:avLst/>
          </a:prstGeom>
        </p:spPr>
      </p:pic>
      <p:pic>
        <p:nvPicPr>
          <p:cNvPr id="8" name="Billede 7" descr="Et billede, der indeholder udendørs, køretøj, Landkøretøj, græs&#10;&#10;Automatisk genereret beskrivelse">
            <a:extLst>
              <a:ext uri="{FF2B5EF4-FFF2-40B4-BE49-F238E27FC236}">
                <a16:creationId xmlns:a16="http://schemas.microsoft.com/office/drawing/2014/main" id="{17CE511B-9A91-B9AA-8F11-08AB3B854D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252" y="4717410"/>
            <a:ext cx="2360828" cy="1770621"/>
          </a:xfrm>
          <a:prstGeom prst="rect">
            <a:avLst/>
          </a:prstGeom>
        </p:spPr>
      </p:pic>
      <p:pic>
        <p:nvPicPr>
          <p:cNvPr id="9" name="Billede 8" descr="Et billede, der indeholder udendørs, grotte, bygning, hul&#10;&#10;Automatisk genereret beskrivelse">
            <a:extLst>
              <a:ext uri="{FF2B5EF4-FFF2-40B4-BE49-F238E27FC236}">
                <a16:creationId xmlns:a16="http://schemas.microsoft.com/office/drawing/2014/main" id="{C868CE61-CFCC-A8CC-F684-B3D0BA1487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6229290" y="4598892"/>
            <a:ext cx="2487943" cy="1865957"/>
          </a:xfrm>
          <a:prstGeom prst="rect">
            <a:avLst/>
          </a:prstGeom>
        </p:spPr>
      </p:pic>
      <p:sp>
        <p:nvSpPr>
          <p:cNvPr id="10" name="Tekstfelt 9">
            <a:extLst>
              <a:ext uri="{FF2B5EF4-FFF2-40B4-BE49-F238E27FC236}">
                <a16:creationId xmlns:a16="http://schemas.microsoft.com/office/drawing/2014/main" id="{8C2025B0-2CCE-3A55-D6C6-332782161F76}"/>
              </a:ext>
            </a:extLst>
          </p:cNvPr>
          <p:cNvSpPr txBox="1"/>
          <p:nvPr/>
        </p:nvSpPr>
        <p:spPr>
          <a:xfrm>
            <a:off x="740557" y="1397597"/>
            <a:ext cx="1793852" cy="369332"/>
          </a:xfrm>
          <a:prstGeom prst="rect">
            <a:avLst/>
          </a:prstGeom>
          <a:noFill/>
        </p:spPr>
        <p:txBody>
          <a:bodyPr wrap="square" lIns="91440" tIns="45720" rIns="91440" bIns="45720" rtlCol="0" anchor="t">
            <a:spAutoFit/>
          </a:bodyPr>
          <a:lstStyle/>
          <a:p>
            <a:r>
              <a:rPr lang="da-DK">
                <a:latin typeface="Arial"/>
                <a:cs typeface="Arial"/>
              </a:rPr>
              <a:t>Roneklint</a:t>
            </a:r>
            <a:endParaRPr lang="da-DK"/>
          </a:p>
        </p:txBody>
      </p:sp>
      <p:sp>
        <p:nvSpPr>
          <p:cNvPr id="11" name="Tekstfelt 10">
            <a:extLst>
              <a:ext uri="{FF2B5EF4-FFF2-40B4-BE49-F238E27FC236}">
                <a16:creationId xmlns:a16="http://schemas.microsoft.com/office/drawing/2014/main" id="{97F42CA6-75D0-4244-1ED1-82802E64FCBC}"/>
              </a:ext>
            </a:extLst>
          </p:cNvPr>
          <p:cNvSpPr txBox="1"/>
          <p:nvPr/>
        </p:nvSpPr>
        <p:spPr>
          <a:xfrm>
            <a:off x="7473261" y="1783338"/>
            <a:ext cx="1069524" cy="369332"/>
          </a:xfrm>
          <a:prstGeom prst="rect">
            <a:avLst/>
          </a:prstGeom>
          <a:noFill/>
        </p:spPr>
        <p:txBody>
          <a:bodyPr wrap="none" rtlCol="0">
            <a:spAutoFit/>
          </a:bodyPr>
          <a:lstStyle/>
          <a:p>
            <a:r>
              <a:rPr lang="da-DK"/>
              <a:t>Ulvshale</a:t>
            </a:r>
          </a:p>
        </p:txBody>
      </p:sp>
      <p:sp>
        <p:nvSpPr>
          <p:cNvPr id="12" name="Tekstfelt 11">
            <a:extLst>
              <a:ext uri="{FF2B5EF4-FFF2-40B4-BE49-F238E27FC236}">
                <a16:creationId xmlns:a16="http://schemas.microsoft.com/office/drawing/2014/main" id="{88CCD79A-893A-6651-B156-E06CC5235747}"/>
              </a:ext>
            </a:extLst>
          </p:cNvPr>
          <p:cNvSpPr txBox="1"/>
          <p:nvPr/>
        </p:nvSpPr>
        <p:spPr>
          <a:xfrm>
            <a:off x="3342747" y="4245267"/>
            <a:ext cx="1932965" cy="369332"/>
          </a:xfrm>
          <a:prstGeom prst="rect">
            <a:avLst/>
          </a:prstGeom>
          <a:noFill/>
        </p:spPr>
        <p:txBody>
          <a:bodyPr wrap="none" rtlCol="0">
            <a:spAutoFit/>
          </a:bodyPr>
          <a:lstStyle/>
          <a:p>
            <a:r>
              <a:rPr lang="da-DK"/>
              <a:t>Præstø/Tubæk Å</a:t>
            </a:r>
          </a:p>
        </p:txBody>
      </p:sp>
      <p:sp>
        <p:nvSpPr>
          <p:cNvPr id="13" name="Tekstfelt 12">
            <a:extLst>
              <a:ext uri="{FF2B5EF4-FFF2-40B4-BE49-F238E27FC236}">
                <a16:creationId xmlns:a16="http://schemas.microsoft.com/office/drawing/2014/main" id="{E21C53D7-35E7-470D-5A8A-FEA14B8B2397}"/>
              </a:ext>
            </a:extLst>
          </p:cNvPr>
          <p:cNvSpPr txBox="1"/>
          <p:nvPr/>
        </p:nvSpPr>
        <p:spPr>
          <a:xfrm>
            <a:off x="6072877" y="4104777"/>
            <a:ext cx="2800767" cy="369332"/>
          </a:xfrm>
          <a:prstGeom prst="rect">
            <a:avLst/>
          </a:prstGeom>
          <a:noFill/>
        </p:spPr>
        <p:txBody>
          <a:bodyPr wrap="none" rtlCol="0">
            <a:spAutoFit/>
          </a:bodyPr>
          <a:lstStyle/>
          <a:p>
            <a:r>
              <a:rPr lang="da-DK"/>
              <a:t>P-plads ved </a:t>
            </a:r>
            <a:r>
              <a:rPr lang="da-DK" err="1"/>
              <a:t>Rytsebækvej</a:t>
            </a:r>
            <a:endParaRPr lang="da-DK"/>
          </a:p>
        </p:txBody>
      </p:sp>
    </p:spTree>
    <p:extLst>
      <p:ext uri="{BB962C8B-B14F-4D97-AF65-F5344CB8AC3E}">
        <p14:creationId xmlns:p14="http://schemas.microsoft.com/office/powerpoint/2010/main" val="531706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E4B0EA-37B2-F7F0-F346-9F51B84B1104}"/>
              </a:ext>
            </a:extLst>
          </p:cNvPr>
          <p:cNvSpPr>
            <a:spLocks noGrp="1"/>
          </p:cNvSpPr>
          <p:nvPr>
            <p:ph type="body" sz="quarter" idx="12"/>
          </p:nvPr>
        </p:nvSpPr>
        <p:spPr/>
        <p:txBody>
          <a:bodyPr lIns="0" tIns="0" rIns="0" bIns="0" anchor="t"/>
          <a:lstStyle/>
          <a:p>
            <a:r>
              <a:rPr lang="en-US" err="1">
                <a:latin typeface="Verdana"/>
                <a:ea typeface="Verdana"/>
              </a:rPr>
              <a:t>Kommunens</a:t>
            </a:r>
            <a:r>
              <a:rPr lang="en-US">
                <a:latin typeface="Verdana"/>
                <a:ea typeface="Verdana"/>
              </a:rPr>
              <a:t> </a:t>
            </a:r>
            <a:r>
              <a:rPr lang="en-US" err="1">
                <a:latin typeface="Verdana"/>
                <a:ea typeface="Verdana"/>
              </a:rPr>
              <a:t>kyster</a:t>
            </a:r>
            <a:r>
              <a:rPr lang="en-US">
                <a:latin typeface="Verdana"/>
                <a:ea typeface="Verdana"/>
              </a:rPr>
              <a:t> </a:t>
            </a:r>
            <a:r>
              <a:rPr lang="en-US" err="1">
                <a:latin typeface="Verdana"/>
                <a:ea typeface="Verdana"/>
              </a:rPr>
              <a:t>har</a:t>
            </a:r>
            <a:r>
              <a:rPr lang="en-US">
                <a:latin typeface="Verdana"/>
                <a:ea typeface="Verdana"/>
              </a:rPr>
              <a:t> mange </a:t>
            </a:r>
            <a:r>
              <a:rPr lang="en-US" err="1">
                <a:latin typeface="Verdana"/>
                <a:ea typeface="Verdana"/>
              </a:rPr>
              <a:t>interesser</a:t>
            </a:r>
            <a:endParaRPr lang="en-US" err="1"/>
          </a:p>
        </p:txBody>
      </p:sp>
      <p:sp>
        <p:nvSpPr>
          <p:cNvPr id="3" name="Text Placeholder 2">
            <a:extLst>
              <a:ext uri="{FF2B5EF4-FFF2-40B4-BE49-F238E27FC236}">
                <a16:creationId xmlns:a16="http://schemas.microsoft.com/office/drawing/2014/main" id="{DA7C1D9A-9A45-A90B-5FAE-27EFC41F308E}"/>
              </a:ext>
            </a:extLst>
          </p:cNvPr>
          <p:cNvSpPr>
            <a:spLocks noGrp="1"/>
          </p:cNvSpPr>
          <p:nvPr>
            <p:ph type="body" sz="quarter" idx="16"/>
          </p:nvPr>
        </p:nvSpPr>
        <p:spPr>
          <a:xfrm>
            <a:off x="702000" y="1602000"/>
            <a:ext cx="7740000" cy="2435346"/>
          </a:xfrm>
        </p:spPr>
        <p:txBody>
          <a:bodyPr lIns="91440" tIns="45720" rIns="91440" bIns="45720" anchor="t"/>
          <a:lstStyle/>
          <a:p>
            <a:r>
              <a:rPr lang="da-DK">
                <a:latin typeface="Arial"/>
                <a:cs typeface="Arial"/>
              </a:rPr>
              <a:t>Klimaforandringer skaber øget behov for kystsikring</a:t>
            </a:r>
            <a:endParaRPr lang="da-DK"/>
          </a:p>
          <a:p>
            <a:r>
              <a:rPr lang="da-DK">
                <a:latin typeface="Arial"/>
                <a:cs typeface="Arial"/>
              </a:rPr>
              <a:t>Beskyttelse af unik kystnatur </a:t>
            </a:r>
          </a:p>
          <a:p>
            <a:r>
              <a:rPr lang="da-DK">
                <a:latin typeface="Arial"/>
                <a:cs typeface="Arial"/>
              </a:rPr>
              <a:t>Beskyttelse af byer og menneskeskabte værdier</a:t>
            </a:r>
            <a:endParaRPr lang="da-DK"/>
          </a:p>
          <a:p>
            <a:r>
              <a:rPr lang="da-DK">
                <a:latin typeface="Arial"/>
                <a:cs typeface="Arial"/>
              </a:rPr>
              <a:t>Kyststrategi kan fastsætte mål og rammer for </a:t>
            </a:r>
            <a:endParaRPr lang="da-DK"/>
          </a:p>
          <a:p>
            <a:pPr lvl="1">
              <a:buFont typeface="Courier New"/>
              <a:buChar char="o"/>
            </a:pPr>
            <a:r>
              <a:rPr lang="da-DK">
                <a:latin typeface="Arial"/>
                <a:cs typeface="Arial"/>
              </a:rPr>
              <a:t>Udviklingen af vores kyster</a:t>
            </a:r>
            <a:endParaRPr lang="da-DK"/>
          </a:p>
          <a:p>
            <a:pPr lvl="1">
              <a:buFont typeface="Courier New"/>
              <a:buChar char="o"/>
            </a:pPr>
            <a:r>
              <a:rPr lang="da-DK">
                <a:latin typeface="Arial"/>
                <a:cs typeface="Arial"/>
              </a:rPr>
              <a:t>Administrationsgrundlaget for myndighedsbehandlingen </a:t>
            </a:r>
            <a:endParaRPr lang="da-DK"/>
          </a:p>
          <a:p>
            <a:endParaRPr lang="da-DK"/>
          </a:p>
          <a:p>
            <a:endParaRPr lang="da-DK"/>
          </a:p>
        </p:txBody>
      </p:sp>
      <p:pic>
        <p:nvPicPr>
          <p:cNvPr id="4" name="Picture 3">
            <a:extLst>
              <a:ext uri="{FF2B5EF4-FFF2-40B4-BE49-F238E27FC236}">
                <a16:creationId xmlns:a16="http://schemas.microsoft.com/office/drawing/2014/main" id="{01C3863A-6D91-FCF2-8C8F-E362FD0E2797}"/>
              </a:ext>
            </a:extLst>
          </p:cNvPr>
          <p:cNvPicPr>
            <a:picLocks noChangeAspect="1"/>
          </p:cNvPicPr>
          <p:nvPr/>
        </p:nvPicPr>
        <p:blipFill>
          <a:blip r:embed="rId3"/>
          <a:stretch>
            <a:fillRect/>
          </a:stretch>
        </p:blipFill>
        <p:spPr>
          <a:xfrm>
            <a:off x="4758418" y="4481119"/>
            <a:ext cx="3778059" cy="1995094"/>
          </a:xfrm>
          <a:prstGeom prst="rect">
            <a:avLst/>
          </a:prstGeom>
        </p:spPr>
      </p:pic>
      <p:pic>
        <p:nvPicPr>
          <p:cNvPr id="5" name="Picture 4">
            <a:extLst>
              <a:ext uri="{FF2B5EF4-FFF2-40B4-BE49-F238E27FC236}">
                <a16:creationId xmlns:a16="http://schemas.microsoft.com/office/drawing/2014/main" id="{793B72E3-03E4-2621-D05F-2EA8FF21483F}"/>
              </a:ext>
            </a:extLst>
          </p:cNvPr>
          <p:cNvPicPr>
            <a:picLocks noChangeAspect="1"/>
          </p:cNvPicPr>
          <p:nvPr/>
        </p:nvPicPr>
        <p:blipFill>
          <a:blip r:embed="rId4"/>
          <a:stretch>
            <a:fillRect/>
          </a:stretch>
        </p:blipFill>
        <p:spPr>
          <a:xfrm>
            <a:off x="88985" y="4485237"/>
            <a:ext cx="4583100" cy="2004045"/>
          </a:xfrm>
          <a:prstGeom prst="rect">
            <a:avLst/>
          </a:prstGeom>
        </p:spPr>
      </p:pic>
    </p:spTree>
    <p:extLst>
      <p:ext uri="{BB962C8B-B14F-4D97-AF65-F5344CB8AC3E}">
        <p14:creationId xmlns:p14="http://schemas.microsoft.com/office/powerpoint/2010/main" val="404748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lede 35">
            <a:extLst>
              <a:ext uri="{FF2B5EF4-FFF2-40B4-BE49-F238E27FC236}">
                <a16:creationId xmlns:a16="http://schemas.microsoft.com/office/drawing/2014/main" id="{0E00BF06-B1A7-E1AA-3B24-76BD4A9FAC9E}"/>
              </a:ext>
            </a:extLst>
          </p:cNvPr>
          <p:cNvPicPr>
            <a:picLocks noChangeAspect="1"/>
          </p:cNvPicPr>
          <p:nvPr/>
        </p:nvPicPr>
        <p:blipFill>
          <a:blip r:embed="rId3"/>
          <a:stretch>
            <a:fillRect/>
          </a:stretch>
        </p:blipFill>
        <p:spPr>
          <a:xfrm>
            <a:off x="5809616" y="5018941"/>
            <a:ext cx="262151" cy="292633"/>
          </a:xfrm>
          <a:prstGeom prst="rect">
            <a:avLst/>
          </a:prstGeom>
        </p:spPr>
      </p:pic>
      <p:sp>
        <p:nvSpPr>
          <p:cNvPr id="4" name="Pladsholder til tekst 3">
            <a:extLst>
              <a:ext uri="{FF2B5EF4-FFF2-40B4-BE49-F238E27FC236}">
                <a16:creationId xmlns:a16="http://schemas.microsoft.com/office/drawing/2014/main" id="{657C7453-A1F0-D433-72B4-1DE6A9DD78D9}"/>
              </a:ext>
            </a:extLst>
          </p:cNvPr>
          <p:cNvSpPr>
            <a:spLocks noGrp="1"/>
          </p:cNvSpPr>
          <p:nvPr>
            <p:ph type="body" sz="quarter" idx="12"/>
          </p:nvPr>
        </p:nvSpPr>
        <p:spPr>
          <a:xfrm>
            <a:off x="650240" y="751444"/>
            <a:ext cx="7714841" cy="980784"/>
          </a:xfrm>
        </p:spPr>
        <p:txBody>
          <a:bodyPr lIns="0" tIns="0" rIns="0" bIns="0" anchor="t"/>
          <a:lstStyle/>
          <a:p>
            <a:r>
              <a:rPr lang="da-DK">
                <a:latin typeface="Verdana"/>
                <a:ea typeface="Verdana"/>
              </a:rPr>
              <a:t>stormfloden </a:t>
            </a:r>
            <a:r>
              <a:rPr lang="da-DK" err="1">
                <a:latin typeface="Verdana"/>
                <a:ea typeface="Verdana"/>
              </a:rPr>
              <a:t>okt</a:t>
            </a:r>
            <a:r>
              <a:rPr lang="da-DK">
                <a:latin typeface="Verdana"/>
                <a:ea typeface="Verdana"/>
              </a:rPr>
              <a:t> 2023</a:t>
            </a:r>
          </a:p>
          <a:p>
            <a:endParaRPr lang="da-DK"/>
          </a:p>
        </p:txBody>
      </p:sp>
      <p:pic>
        <p:nvPicPr>
          <p:cNvPr id="6" name="Billede 5">
            <a:extLst>
              <a:ext uri="{FF2B5EF4-FFF2-40B4-BE49-F238E27FC236}">
                <a16:creationId xmlns:a16="http://schemas.microsoft.com/office/drawing/2014/main" id="{DA8398FA-259D-26AE-8B4E-5CD21B9D8672}"/>
              </a:ext>
            </a:extLst>
          </p:cNvPr>
          <p:cNvPicPr>
            <a:picLocks noChangeAspect="1"/>
          </p:cNvPicPr>
          <p:nvPr/>
        </p:nvPicPr>
        <p:blipFill>
          <a:blip r:embed="rId4"/>
          <a:stretch>
            <a:fillRect/>
          </a:stretch>
        </p:blipFill>
        <p:spPr>
          <a:xfrm>
            <a:off x="-34547" y="1213020"/>
            <a:ext cx="9144000" cy="4481258"/>
          </a:xfrm>
          <a:prstGeom prst="rect">
            <a:avLst/>
          </a:prstGeom>
        </p:spPr>
      </p:pic>
      <p:sp>
        <p:nvSpPr>
          <p:cNvPr id="7" name="Ellipse 6">
            <a:extLst>
              <a:ext uri="{FF2B5EF4-FFF2-40B4-BE49-F238E27FC236}">
                <a16:creationId xmlns:a16="http://schemas.microsoft.com/office/drawing/2014/main" id="{C058B9FD-C016-83EB-E4C1-860E14D3300A}"/>
              </a:ext>
            </a:extLst>
          </p:cNvPr>
          <p:cNvSpPr/>
          <p:nvPr/>
        </p:nvSpPr>
        <p:spPr>
          <a:xfrm>
            <a:off x="4791828" y="1655290"/>
            <a:ext cx="216024" cy="216024"/>
          </a:xfrm>
          <a:prstGeom prst="ellipse">
            <a:avLst/>
          </a:prstGeom>
          <a:solidFill>
            <a:srgbClr val="FF000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pic>
        <p:nvPicPr>
          <p:cNvPr id="8" name="Billede 7">
            <a:extLst>
              <a:ext uri="{FF2B5EF4-FFF2-40B4-BE49-F238E27FC236}">
                <a16:creationId xmlns:a16="http://schemas.microsoft.com/office/drawing/2014/main" id="{B8EBF4D5-0C4F-3859-7580-34E165AF0424}"/>
              </a:ext>
            </a:extLst>
          </p:cNvPr>
          <p:cNvPicPr>
            <a:picLocks noChangeAspect="1"/>
          </p:cNvPicPr>
          <p:nvPr/>
        </p:nvPicPr>
        <p:blipFill>
          <a:blip r:embed="rId5"/>
          <a:stretch>
            <a:fillRect/>
          </a:stretch>
        </p:blipFill>
        <p:spPr>
          <a:xfrm>
            <a:off x="6444208" y="4365104"/>
            <a:ext cx="225572" cy="225572"/>
          </a:xfrm>
          <a:prstGeom prst="rect">
            <a:avLst/>
          </a:prstGeom>
        </p:spPr>
      </p:pic>
      <p:pic>
        <p:nvPicPr>
          <p:cNvPr id="11" name="Billede 10">
            <a:extLst>
              <a:ext uri="{FF2B5EF4-FFF2-40B4-BE49-F238E27FC236}">
                <a16:creationId xmlns:a16="http://schemas.microsoft.com/office/drawing/2014/main" id="{E76439BD-5500-A337-8A76-A102BE428D66}"/>
              </a:ext>
            </a:extLst>
          </p:cNvPr>
          <p:cNvPicPr>
            <a:picLocks noChangeAspect="1"/>
          </p:cNvPicPr>
          <p:nvPr/>
        </p:nvPicPr>
        <p:blipFill>
          <a:blip r:embed="rId5"/>
          <a:stretch>
            <a:fillRect/>
          </a:stretch>
        </p:blipFill>
        <p:spPr>
          <a:xfrm>
            <a:off x="7236296" y="4005064"/>
            <a:ext cx="225572" cy="225572"/>
          </a:xfrm>
          <a:prstGeom prst="rect">
            <a:avLst/>
          </a:prstGeom>
        </p:spPr>
      </p:pic>
      <p:sp>
        <p:nvSpPr>
          <p:cNvPr id="14" name="Ellipse 13">
            <a:extLst>
              <a:ext uri="{FF2B5EF4-FFF2-40B4-BE49-F238E27FC236}">
                <a16:creationId xmlns:a16="http://schemas.microsoft.com/office/drawing/2014/main" id="{6C9F16AE-78D0-E807-3AC4-0F1827EC9D2D}"/>
              </a:ext>
            </a:extLst>
          </p:cNvPr>
          <p:cNvSpPr/>
          <p:nvPr/>
        </p:nvSpPr>
        <p:spPr>
          <a:xfrm>
            <a:off x="6300192" y="2996952"/>
            <a:ext cx="225572" cy="225572"/>
          </a:xfrm>
          <a:prstGeom prst="ellipse">
            <a:avLst/>
          </a:prstGeom>
          <a:solidFill>
            <a:srgbClr val="FFC00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pic>
        <p:nvPicPr>
          <p:cNvPr id="15" name="Billede 14">
            <a:extLst>
              <a:ext uri="{FF2B5EF4-FFF2-40B4-BE49-F238E27FC236}">
                <a16:creationId xmlns:a16="http://schemas.microsoft.com/office/drawing/2014/main" id="{2960272D-C4E8-7C5E-B094-D88C1CF4766D}"/>
              </a:ext>
            </a:extLst>
          </p:cNvPr>
          <p:cNvPicPr>
            <a:picLocks noChangeAspect="1"/>
          </p:cNvPicPr>
          <p:nvPr/>
        </p:nvPicPr>
        <p:blipFill>
          <a:blip r:embed="rId6"/>
          <a:stretch>
            <a:fillRect/>
          </a:stretch>
        </p:blipFill>
        <p:spPr>
          <a:xfrm>
            <a:off x="7504158" y="3065696"/>
            <a:ext cx="231668" cy="231668"/>
          </a:xfrm>
          <a:prstGeom prst="rect">
            <a:avLst/>
          </a:prstGeom>
        </p:spPr>
      </p:pic>
      <p:pic>
        <p:nvPicPr>
          <p:cNvPr id="19" name="Billede 18">
            <a:extLst>
              <a:ext uri="{FF2B5EF4-FFF2-40B4-BE49-F238E27FC236}">
                <a16:creationId xmlns:a16="http://schemas.microsoft.com/office/drawing/2014/main" id="{B4740034-7CE8-B442-AED2-042672C870F1}"/>
              </a:ext>
            </a:extLst>
          </p:cNvPr>
          <p:cNvPicPr>
            <a:picLocks noChangeAspect="1"/>
          </p:cNvPicPr>
          <p:nvPr/>
        </p:nvPicPr>
        <p:blipFill>
          <a:blip r:embed="rId6"/>
          <a:stretch>
            <a:fillRect/>
          </a:stretch>
        </p:blipFill>
        <p:spPr>
          <a:xfrm>
            <a:off x="4892018" y="2899110"/>
            <a:ext cx="231668" cy="231668"/>
          </a:xfrm>
          <a:prstGeom prst="rect">
            <a:avLst/>
          </a:prstGeom>
        </p:spPr>
      </p:pic>
      <p:pic>
        <p:nvPicPr>
          <p:cNvPr id="21" name="Billede 20">
            <a:extLst>
              <a:ext uri="{FF2B5EF4-FFF2-40B4-BE49-F238E27FC236}">
                <a16:creationId xmlns:a16="http://schemas.microsoft.com/office/drawing/2014/main" id="{98552E35-003F-DE03-A2D4-3F332C3ED422}"/>
              </a:ext>
            </a:extLst>
          </p:cNvPr>
          <p:cNvPicPr>
            <a:picLocks noChangeAspect="1"/>
          </p:cNvPicPr>
          <p:nvPr/>
        </p:nvPicPr>
        <p:blipFill>
          <a:blip r:embed="rId6"/>
          <a:stretch>
            <a:fillRect/>
          </a:stretch>
        </p:blipFill>
        <p:spPr>
          <a:xfrm>
            <a:off x="157900" y="6011489"/>
            <a:ext cx="234702" cy="234702"/>
          </a:xfrm>
          <a:prstGeom prst="rect">
            <a:avLst/>
          </a:prstGeom>
        </p:spPr>
      </p:pic>
      <p:pic>
        <p:nvPicPr>
          <p:cNvPr id="23" name="Billede 22">
            <a:extLst>
              <a:ext uri="{FF2B5EF4-FFF2-40B4-BE49-F238E27FC236}">
                <a16:creationId xmlns:a16="http://schemas.microsoft.com/office/drawing/2014/main" id="{D581F351-06B2-0F47-6A6E-6F4D899036ED}"/>
              </a:ext>
            </a:extLst>
          </p:cNvPr>
          <p:cNvPicPr>
            <a:picLocks noChangeAspect="1"/>
          </p:cNvPicPr>
          <p:nvPr/>
        </p:nvPicPr>
        <p:blipFill>
          <a:blip r:embed="rId5"/>
          <a:stretch>
            <a:fillRect/>
          </a:stretch>
        </p:blipFill>
        <p:spPr>
          <a:xfrm>
            <a:off x="157900" y="5733256"/>
            <a:ext cx="223661" cy="223661"/>
          </a:xfrm>
          <a:prstGeom prst="rect">
            <a:avLst/>
          </a:prstGeom>
        </p:spPr>
      </p:pic>
      <p:sp>
        <p:nvSpPr>
          <p:cNvPr id="24" name="Tekstfelt 23">
            <a:extLst>
              <a:ext uri="{FF2B5EF4-FFF2-40B4-BE49-F238E27FC236}">
                <a16:creationId xmlns:a16="http://schemas.microsoft.com/office/drawing/2014/main" id="{8E48794C-7D07-3951-5F4B-970442117B5E}"/>
              </a:ext>
            </a:extLst>
          </p:cNvPr>
          <p:cNvSpPr txBox="1"/>
          <p:nvPr/>
        </p:nvSpPr>
        <p:spPr>
          <a:xfrm>
            <a:off x="432603" y="5654074"/>
            <a:ext cx="1954381" cy="369332"/>
          </a:xfrm>
          <a:prstGeom prst="rect">
            <a:avLst/>
          </a:prstGeom>
          <a:noFill/>
        </p:spPr>
        <p:txBody>
          <a:bodyPr wrap="none" rtlCol="0">
            <a:spAutoFit/>
          </a:bodyPr>
          <a:lstStyle/>
          <a:p>
            <a:r>
              <a:rPr lang="da-DK" err="1"/>
              <a:t>Digegennembrud</a:t>
            </a:r>
            <a:endParaRPr lang="da-DK"/>
          </a:p>
        </p:txBody>
      </p:sp>
      <p:sp>
        <p:nvSpPr>
          <p:cNvPr id="25" name="Tekstfelt 24">
            <a:extLst>
              <a:ext uri="{FF2B5EF4-FFF2-40B4-BE49-F238E27FC236}">
                <a16:creationId xmlns:a16="http://schemas.microsoft.com/office/drawing/2014/main" id="{3E68565B-A69D-7791-D79C-FDE698DA57F3}"/>
              </a:ext>
            </a:extLst>
          </p:cNvPr>
          <p:cNvSpPr txBox="1"/>
          <p:nvPr/>
        </p:nvSpPr>
        <p:spPr>
          <a:xfrm>
            <a:off x="432772" y="5929502"/>
            <a:ext cx="1813317" cy="369332"/>
          </a:xfrm>
          <a:prstGeom prst="rect">
            <a:avLst/>
          </a:prstGeom>
          <a:noFill/>
        </p:spPr>
        <p:txBody>
          <a:bodyPr wrap="none" rtlCol="0">
            <a:spAutoFit/>
          </a:bodyPr>
          <a:lstStyle/>
          <a:p>
            <a:r>
              <a:rPr lang="da-DK"/>
              <a:t>Skader på diger</a:t>
            </a:r>
          </a:p>
        </p:txBody>
      </p:sp>
      <p:sp>
        <p:nvSpPr>
          <p:cNvPr id="28" name="Tekstfelt 27">
            <a:extLst>
              <a:ext uri="{FF2B5EF4-FFF2-40B4-BE49-F238E27FC236}">
                <a16:creationId xmlns:a16="http://schemas.microsoft.com/office/drawing/2014/main" id="{FA8EF957-636B-BADD-84DD-F29795691124}"/>
              </a:ext>
            </a:extLst>
          </p:cNvPr>
          <p:cNvSpPr txBox="1"/>
          <p:nvPr/>
        </p:nvSpPr>
        <p:spPr>
          <a:xfrm>
            <a:off x="3063069" y="5956917"/>
            <a:ext cx="2621230" cy="369332"/>
          </a:xfrm>
          <a:prstGeom prst="rect">
            <a:avLst/>
          </a:prstGeom>
          <a:noFill/>
        </p:spPr>
        <p:txBody>
          <a:bodyPr wrap="none" rtlCol="0">
            <a:spAutoFit/>
          </a:bodyPr>
          <a:lstStyle/>
          <a:p>
            <a:r>
              <a:rPr lang="da-DK"/>
              <a:t>Skader på enkelt anlæg</a:t>
            </a:r>
          </a:p>
        </p:txBody>
      </p:sp>
      <p:sp>
        <p:nvSpPr>
          <p:cNvPr id="29" name="Tekstfelt 28">
            <a:extLst>
              <a:ext uri="{FF2B5EF4-FFF2-40B4-BE49-F238E27FC236}">
                <a16:creationId xmlns:a16="http://schemas.microsoft.com/office/drawing/2014/main" id="{6D7723F2-2C62-277C-E11A-6EB2BD7D4075}"/>
              </a:ext>
            </a:extLst>
          </p:cNvPr>
          <p:cNvSpPr txBox="1"/>
          <p:nvPr/>
        </p:nvSpPr>
        <p:spPr>
          <a:xfrm>
            <a:off x="3034128" y="6298834"/>
            <a:ext cx="3801041" cy="369332"/>
          </a:xfrm>
          <a:prstGeom prst="rect">
            <a:avLst/>
          </a:prstGeom>
          <a:noFill/>
        </p:spPr>
        <p:txBody>
          <a:bodyPr wrap="none" rtlCol="0">
            <a:spAutoFit/>
          </a:bodyPr>
          <a:lstStyle/>
          <a:p>
            <a:r>
              <a:rPr lang="da-DK"/>
              <a:t>Skader på strækninger uden anlæg</a:t>
            </a:r>
          </a:p>
        </p:txBody>
      </p:sp>
      <p:sp>
        <p:nvSpPr>
          <p:cNvPr id="30" name="Ellipse 29">
            <a:extLst>
              <a:ext uri="{FF2B5EF4-FFF2-40B4-BE49-F238E27FC236}">
                <a16:creationId xmlns:a16="http://schemas.microsoft.com/office/drawing/2014/main" id="{076E22CB-0F1E-CEC6-7B6C-A63003B8B234}"/>
              </a:ext>
            </a:extLst>
          </p:cNvPr>
          <p:cNvSpPr/>
          <p:nvPr/>
        </p:nvSpPr>
        <p:spPr>
          <a:xfrm>
            <a:off x="7956376" y="4230636"/>
            <a:ext cx="225572" cy="225572"/>
          </a:xfrm>
          <a:prstGeom prst="ellipse">
            <a:avLst/>
          </a:prstGeom>
          <a:solidFill>
            <a:srgbClr val="00B0F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pic>
        <p:nvPicPr>
          <p:cNvPr id="31" name="Billede 30">
            <a:extLst>
              <a:ext uri="{FF2B5EF4-FFF2-40B4-BE49-F238E27FC236}">
                <a16:creationId xmlns:a16="http://schemas.microsoft.com/office/drawing/2014/main" id="{B463FBE4-18ED-42EF-0E81-49535BC1F5A5}"/>
              </a:ext>
            </a:extLst>
          </p:cNvPr>
          <p:cNvPicPr>
            <a:picLocks noChangeAspect="1"/>
          </p:cNvPicPr>
          <p:nvPr/>
        </p:nvPicPr>
        <p:blipFill>
          <a:blip r:embed="rId7"/>
          <a:stretch>
            <a:fillRect/>
          </a:stretch>
        </p:blipFill>
        <p:spPr>
          <a:xfrm>
            <a:off x="3858764" y="1594698"/>
            <a:ext cx="231668" cy="231668"/>
          </a:xfrm>
          <a:prstGeom prst="rect">
            <a:avLst/>
          </a:prstGeom>
        </p:spPr>
      </p:pic>
      <p:pic>
        <p:nvPicPr>
          <p:cNvPr id="32" name="Billede 31">
            <a:extLst>
              <a:ext uri="{FF2B5EF4-FFF2-40B4-BE49-F238E27FC236}">
                <a16:creationId xmlns:a16="http://schemas.microsoft.com/office/drawing/2014/main" id="{3BC2165E-1248-9A35-6E56-0ACD33254DCE}"/>
              </a:ext>
            </a:extLst>
          </p:cNvPr>
          <p:cNvPicPr>
            <a:picLocks noChangeAspect="1"/>
          </p:cNvPicPr>
          <p:nvPr/>
        </p:nvPicPr>
        <p:blipFill>
          <a:blip r:embed="rId7"/>
          <a:stretch>
            <a:fillRect/>
          </a:stretch>
        </p:blipFill>
        <p:spPr>
          <a:xfrm>
            <a:off x="162509" y="6298834"/>
            <a:ext cx="246612" cy="246612"/>
          </a:xfrm>
          <a:prstGeom prst="rect">
            <a:avLst/>
          </a:prstGeom>
        </p:spPr>
      </p:pic>
      <p:sp>
        <p:nvSpPr>
          <p:cNvPr id="33" name="Tekstfelt 32">
            <a:extLst>
              <a:ext uri="{FF2B5EF4-FFF2-40B4-BE49-F238E27FC236}">
                <a16:creationId xmlns:a16="http://schemas.microsoft.com/office/drawing/2014/main" id="{95A6C19D-8B32-B6D4-8740-485943B48EB5}"/>
              </a:ext>
            </a:extLst>
          </p:cNvPr>
          <p:cNvSpPr txBox="1"/>
          <p:nvPr/>
        </p:nvSpPr>
        <p:spPr>
          <a:xfrm>
            <a:off x="409449" y="6262978"/>
            <a:ext cx="1928733" cy="369332"/>
          </a:xfrm>
          <a:prstGeom prst="rect">
            <a:avLst/>
          </a:prstGeom>
          <a:noFill/>
        </p:spPr>
        <p:txBody>
          <a:bodyPr wrap="none" rtlCol="0">
            <a:spAutoFit/>
          </a:bodyPr>
          <a:lstStyle/>
          <a:p>
            <a:r>
              <a:rPr lang="da-DK"/>
              <a:t>Skader på havne</a:t>
            </a:r>
          </a:p>
        </p:txBody>
      </p:sp>
      <p:sp>
        <p:nvSpPr>
          <p:cNvPr id="5" name="Tekstfelt 4">
            <a:extLst>
              <a:ext uri="{FF2B5EF4-FFF2-40B4-BE49-F238E27FC236}">
                <a16:creationId xmlns:a16="http://schemas.microsoft.com/office/drawing/2014/main" id="{14F993F8-C0A0-042F-0696-599BDF1C9251}"/>
              </a:ext>
            </a:extLst>
          </p:cNvPr>
          <p:cNvSpPr txBox="1"/>
          <p:nvPr/>
        </p:nvSpPr>
        <p:spPr>
          <a:xfrm>
            <a:off x="4748002" y="1282354"/>
            <a:ext cx="1552190" cy="369332"/>
          </a:xfrm>
          <a:prstGeom prst="rect">
            <a:avLst/>
          </a:prstGeom>
          <a:noFill/>
        </p:spPr>
        <p:txBody>
          <a:bodyPr wrap="square" lIns="91440" tIns="45720" rIns="91440" bIns="45720" rtlCol="0" anchor="t">
            <a:spAutoFit/>
          </a:bodyPr>
          <a:lstStyle/>
          <a:p>
            <a:r>
              <a:rPr lang="da-DK">
                <a:latin typeface="Arial"/>
                <a:cs typeface="Arial"/>
              </a:rPr>
              <a:t>Roneklint</a:t>
            </a:r>
            <a:endParaRPr lang="da-DK"/>
          </a:p>
        </p:txBody>
      </p:sp>
      <p:sp>
        <p:nvSpPr>
          <p:cNvPr id="9" name="Tekstfelt 8">
            <a:extLst>
              <a:ext uri="{FF2B5EF4-FFF2-40B4-BE49-F238E27FC236}">
                <a16:creationId xmlns:a16="http://schemas.microsoft.com/office/drawing/2014/main" id="{D1F73035-260A-A28E-C771-95661A613C56}"/>
              </a:ext>
            </a:extLst>
          </p:cNvPr>
          <p:cNvSpPr txBox="1"/>
          <p:nvPr/>
        </p:nvSpPr>
        <p:spPr>
          <a:xfrm>
            <a:off x="2823578" y="1707836"/>
            <a:ext cx="1152128" cy="646331"/>
          </a:xfrm>
          <a:prstGeom prst="rect">
            <a:avLst/>
          </a:prstGeom>
          <a:noFill/>
        </p:spPr>
        <p:txBody>
          <a:bodyPr wrap="square" rtlCol="0">
            <a:spAutoFit/>
          </a:bodyPr>
          <a:lstStyle/>
          <a:p>
            <a:r>
              <a:rPr lang="da-DK"/>
              <a:t>Præstø Tubæk Å</a:t>
            </a:r>
          </a:p>
        </p:txBody>
      </p:sp>
      <p:sp>
        <p:nvSpPr>
          <p:cNvPr id="10" name="Tekstfelt 9">
            <a:extLst>
              <a:ext uri="{FF2B5EF4-FFF2-40B4-BE49-F238E27FC236}">
                <a16:creationId xmlns:a16="http://schemas.microsoft.com/office/drawing/2014/main" id="{F7F6B702-FFE9-AA65-921B-4381B23C5BD4}"/>
              </a:ext>
            </a:extLst>
          </p:cNvPr>
          <p:cNvSpPr txBox="1"/>
          <p:nvPr/>
        </p:nvSpPr>
        <p:spPr>
          <a:xfrm>
            <a:off x="6281542" y="2712980"/>
            <a:ext cx="1087423" cy="369332"/>
          </a:xfrm>
          <a:prstGeom prst="rect">
            <a:avLst/>
          </a:prstGeom>
          <a:noFill/>
        </p:spPr>
        <p:txBody>
          <a:bodyPr wrap="square" rtlCol="0">
            <a:spAutoFit/>
          </a:bodyPr>
          <a:lstStyle/>
          <a:p>
            <a:r>
              <a:rPr lang="da-DK"/>
              <a:t>Ulvshale</a:t>
            </a:r>
          </a:p>
        </p:txBody>
      </p:sp>
      <p:sp>
        <p:nvSpPr>
          <p:cNvPr id="12" name="Tekstfelt 11">
            <a:extLst>
              <a:ext uri="{FF2B5EF4-FFF2-40B4-BE49-F238E27FC236}">
                <a16:creationId xmlns:a16="http://schemas.microsoft.com/office/drawing/2014/main" id="{1E001DC8-F275-612B-FE95-D4FE9EDA0D54}"/>
              </a:ext>
            </a:extLst>
          </p:cNvPr>
          <p:cNvSpPr txBox="1"/>
          <p:nvPr/>
        </p:nvSpPr>
        <p:spPr>
          <a:xfrm>
            <a:off x="6277119" y="4550654"/>
            <a:ext cx="1584176" cy="369332"/>
          </a:xfrm>
          <a:prstGeom prst="rect">
            <a:avLst/>
          </a:prstGeom>
          <a:noFill/>
        </p:spPr>
        <p:txBody>
          <a:bodyPr wrap="square" rtlCol="0">
            <a:spAutoFit/>
          </a:bodyPr>
          <a:lstStyle/>
          <a:p>
            <a:r>
              <a:rPr lang="da-DK"/>
              <a:t>Oddermosen</a:t>
            </a:r>
          </a:p>
        </p:txBody>
      </p:sp>
      <p:sp>
        <p:nvSpPr>
          <p:cNvPr id="16" name="Tekstfelt 15">
            <a:extLst>
              <a:ext uri="{FF2B5EF4-FFF2-40B4-BE49-F238E27FC236}">
                <a16:creationId xmlns:a16="http://schemas.microsoft.com/office/drawing/2014/main" id="{E8E626B1-207B-B416-6F0B-7F5754FA81F5}"/>
              </a:ext>
            </a:extLst>
          </p:cNvPr>
          <p:cNvSpPr txBox="1"/>
          <p:nvPr/>
        </p:nvSpPr>
        <p:spPr>
          <a:xfrm>
            <a:off x="6111276" y="5021648"/>
            <a:ext cx="1392882" cy="369332"/>
          </a:xfrm>
          <a:prstGeom prst="rect">
            <a:avLst/>
          </a:prstGeom>
          <a:noFill/>
        </p:spPr>
        <p:txBody>
          <a:bodyPr wrap="square" rtlCol="0">
            <a:spAutoFit/>
          </a:bodyPr>
          <a:lstStyle/>
          <a:p>
            <a:r>
              <a:rPr lang="da-DK" err="1"/>
              <a:t>Sydmøn</a:t>
            </a:r>
            <a:endParaRPr lang="da-DK"/>
          </a:p>
        </p:txBody>
      </p:sp>
      <p:pic>
        <p:nvPicPr>
          <p:cNvPr id="37" name="Billede 36">
            <a:extLst>
              <a:ext uri="{FF2B5EF4-FFF2-40B4-BE49-F238E27FC236}">
                <a16:creationId xmlns:a16="http://schemas.microsoft.com/office/drawing/2014/main" id="{86C0F2CB-147B-6CA6-8E92-5D84E12E2143}"/>
              </a:ext>
            </a:extLst>
          </p:cNvPr>
          <p:cNvPicPr>
            <a:picLocks noChangeAspect="1"/>
          </p:cNvPicPr>
          <p:nvPr/>
        </p:nvPicPr>
        <p:blipFill>
          <a:blip r:embed="rId6"/>
          <a:stretch>
            <a:fillRect/>
          </a:stretch>
        </p:blipFill>
        <p:spPr>
          <a:xfrm>
            <a:off x="7467561" y="4070773"/>
            <a:ext cx="231668" cy="231668"/>
          </a:xfrm>
          <a:prstGeom prst="rect">
            <a:avLst/>
          </a:prstGeom>
        </p:spPr>
      </p:pic>
      <p:sp>
        <p:nvSpPr>
          <p:cNvPr id="40" name="Ellipse 39">
            <a:extLst>
              <a:ext uri="{FF2B5EF4-FFF2-40B4-BE49-F238E27FC236}">
                <a16:creationId xmlns:a16="http://schemas.microsoft.com/office/drawing/2014/main" id="{A05E6822-7FBA-D3E0-5D8F-ADD61DFC108E}"/>
              </a:ext>
            </a:extLst>
          </p:cNvPr>
          <p:cNvSpPr/>
          <p:nvPr/>
        </p:nvSpPr>
        <p:spPr>
          <a:xfrm>
            <a:off x="2927164" y="3637581"/>
            <a:ext cx="241303" cy="261300"/>
          </a:xfrm>
          <a:prstGeom prst="ellipse">
            <a:avLst/>
          </a:prstGeom>
          <a:solidFill>
            <a:srgbClr val="FFFF0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41" name="Ellipse 40">
            <a:extLst>
              <a:ext uri="{FF2B5EF4-FFF2-40B4-BE49-F238E27FC236}">
                <a16:creationId xmlns:a16="http://schemas.microsoft.com/office/drawing/2014/main" id="{833D63C1-3542-C7FD-086D-02D624CB95C6}"/>
              </a:ext>
            </a:extLst>
          </p:cNvPr>
          <p:cNvSpPr/>
          <p:nvPr/>
        </p:nvSpPr>
        <p:spPr>
          <a:xfrm>
            <a:off x="6111276" y="3751544"/>
            <a:ext cx="241303" cy="261300"/>
          </a:xfrm>
          <a:prstGeom prst="ellipse">
            <a:avLst/>
          </a:prstGeom>
          <a:solidFill>
            <a:srgbClr val="FFFF0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42" name="Ellipse 41">
            <a:extLst>
              <a:ext uri="{FF2B5EF4-FFF2-40B4-BE49-F238E27FC236}">
                <a16:creationId xmlns:a16="http://schemas.microsoft.com/office/drawing/2014/main" id="{DB23EA9F-538D-7A2E-0D4B-9E3254F1908A}"/>
              </a:ext>
            </a:extLst>
          </p:cNvPr>
          <p:cNvSpPr/>
          <p:nvPr/>
        </p:nvSpPr>
        <p:spPr>
          <a:xfrm>
            <a:off x="7069207" y="5788307"/>
            <a:ext cx="241565" cy="250710"/>
          </a:xfrm>
          <a:prstGeom prst="ellipse">
            <a:avLst/>
          </a:prstGeom>
          <a:solidFill>
            <a:srgbClr val="FFFF0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43" name="Tekstfelt 42">
            <a:extLst>
              <a:ext uri="{FF2B5EF4-FFF2-40B4-BE49-F238E27FC236}">
                <a16:creationId xmlns:a16="http://schemas.microsoft.com/office/drawing/2014/main" id="{1A5997EC-3347-CBE0-306D-E9198C1A8865}"/>
              </a:ext>
            </a:extLst>
          </p:cNvPr>
          <p:cNvSpPr txBox="1"/>
          <p:nvPr/>
        </p:nvSpPr>
        <p:spPr>
          <a:xfrm>
            <a:off x="7980063" y="4374233"/>
            <a:ext cx="1296479" cy="369332"/>
          </a:xfrm>
          <a:prstGeom prst="rect">
            <a:avLst/>
          </a:prstGeom>
          <a:noFill/>
        </p:spPr>
        <p:txBody>
          <a:bodyPr wrap="square" rtlCol="0">
            <a:spAutoFit/>
          </a:bodyPr>
          <a:lstStyle/>
          <a:p>
            <a:r>
              <a:rPr lang="da-DK"/>
              <a:t>Klintholm</a:t>
            </a:r>
          </a:p>
        </p:txBody>
      </p:sp>
      <p:sp>
        <p:nvSpPr>
          <p:cNvPr id="45" name="Tekstfelt 44">
            <a:extLst>
              <a:ext uri="{FF2B5EF4-FFF2-40B4-BE49-F238E27FC236}">
                <a16:creationId xmlns:a16="http://schemas.microsoft.com/office/drawing/2014/main" id="{47FF325D-0BA3-01F2-3B7E-F9A026C225C3}"/>
              </a:ext>
            </a:extLst>
          </p:cNvPr>
          <p:cNvSpPr txBox="1"/>
          <p:nvPr/>
        </p:nvSpPr>
        <p:spPr>
          <a:xfrm>
            <a:off x="7275237" y="5727958"/>
            <a:ext cx="1864613" cy="369332"/>
          </a:xfrm>
          <a:prstGeom prst="rect">
            <a:avLst/>
          </a:prstGeom>
          <a:noFill/>
        </p:spPr>
        <p:txBody>
          <a:bodyPr wrap="none" lIns="91440" tIns="45720" rIns="91440" bIns="45720" rtlCol="0" anchor="t">
            <a:spAutoFit/>
          </a:bodyPr>
          <a:lstStyle/>
          <a:p>
            <a:r>
              <a:rPr lang="da-DK">
                <a:latin typeface="Arial"/>
                <a:cs typeface="Arial"/>
              </a:rPr>
              <a:t>Oversvømmelse</a:t>
            </a:r>
            <a:endParaRPr lang="da-DK"/>
          </a:p>
        </p:txBody>
      </p:sp>
      <p:sp>
        <p:nvSpPr>
          <p:cNvPr id="46" name="Ellipse 45">
            <a:extLst>
              <a:ext uri="{FF2B5EF4-FFF2-40B4-BE49-F238E27FC236}">
                <a16:creationId xmlns:a16="http://schemas.microsoft.com/office/drawing/2014/main" id="{FC0312DA-1DA1-BAC1-3FE0-A1A344685E82}"/>
              </a:ext>
            </a:extLst>
          </p:cNvPr>
          <p:cNvSpPr/>
          <p:nvPr/>
        </p:nvSpPr>
        <p:spPr>
          <a:xfrm>
            <a:off x="4012651" y="1796891"/>
            <a:ext cx="212281" cy="233630"/>
          </a:xfrm>
          <a:prstGeom prst="ellipse">
            <a:avLst/>
          </a:prstGeom>
          <a:solidFill>
            <a:srgbClr val="7030A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47" name="Ellipse 46">
            <a:extLst>
              <a:ext uri="{FF2B5EF4-FFF2-40B4-BE49-F238E27FC236}">
                <a16:creationId xmlns:a16="http://schemas.microsoft.com/office/drawing/2014/main" id="{BA707505-6930-1C39-CC77-B43DAE3C2677}"/>
              </a:ext>
            </a:extLst>
          </p:cNvPr>
          <p:cNvSpPr/>
          <p:nvPr/>
        </p:nvSpPr>
        <p:spPr>
          <a:xfrm>
            <a:off x="4490218" y="1759026"/>
            <a:ext cx="212281" cy="233630"/>
          </a:xfrm>
          <a:prstGeom prst="ellipse">
            <a:avLst/>
          </a:prstGeom>
          <a:solidFill>
            <a:srgbClr val="7030A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48" name="Ellipse 47">
            <a:extLst>
              <a:ext uri="{FF2B5EF4-FFF2-40B4-BE49-F238E27FC236}">
                <a16:creationId xmlns:a16="http://schemas.microsoft.com/office/drawing/2014/main" id="{2C427180-1C6E-F0B0-4212-B9F4DD15F6DD}"/>
              </a:ext>
            </a:extLst>
          </p:cNvPr>
          <p:cNvSpPr/>
          <p:nvPr/>
        </p:nvSpPr>
        <p:spPr>
          <a:xfrm>
            <a:off x="3820594" y="1730940"/>
            <a:ext cx="241303" cy="261300"/>
          </a:xfrm>
          <a:prstGeom prst="ellipse">
            <a:avLst/>
          </a:prstGeom>
          <a:solidFill>
            <a:srgbClr val="FFFF0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49" name="Ellipse 48">
            <a:extLst>
              <a:ext uri="{FF2B5EF4-FFF2-40B4-BE49-F238E27FC236}">
                <a16:creationId xmlns:a16="http://schemas.microsoft.com/office/drawing/2014/main" id="{132998C5-1B00-A4C0-F763-13F772B8E7AC}"/>
              </a:ext>
            </a:extLst>
          </p:cNvPr>
          <p:cNvSpPr/>
          <p:nvPr/>
        </p:nvSpPr>
        <p:spPr>
          <a:xfrm>
            <a:off x="2791151" y="5741736"/>
            <a:ext cx="239653" cy="233630"/>
          </a:xfrm>
          <a:prstGeom prst="ellipse">
            <a:avLst/>
          </a:prstGeom>
          <a:solidFill>
            <a:srgbClr val="7030A0"/>
          </a:solidFill>
          <a:ln w="635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50" name="Tekstfelt 49">
            <a:extLst>
              <a:ext uri="{FF2B5EF4-FFF2-40B4-BE49-F238E27FC236}">
                <a16:creationId xmlns:a16="http://schemas.microsoft.com/office/drawing/2014/main" id="{83812E58-3654-4797-D17B-5BFC8C91E11D}"/>
              </a:ext>
            </a:extLst>
          </p:cNvPr>
          <p:cNvSpPr txBox="1"/>
          <p:nvPr/>
        </p:nvSpPr>
        <p:spPr>
          <a:xfrm>
            <a:off x="3081846" y="5676350"/>
            <a:ext cx="2069797" cy="369332"/>
          </a:xfrm>
          <a:prstGeom prst="rect">
            <a:avLst/>
          </a:prstGeom>
          <a:noFill/>
        </p:spPr>
        <p:txBody>
          <a:bodyPr wrap="none" lIns="91440" tIns="45720" rIns="91440" bIns="45720" rtlCol="0" anchor="t">
            <a:spAutoFit/>
          </a:bodyPr>
          <a:lstStyle/>
          <a:p>
            <a:r>
              <a:rPr lang="da-DK">
                <a:latin typeface="Arial"/>
                <a:cs typeface="Arial"/>
              </a:rPr>
              <a:t>Nedbrud på sluser</a:t>
            </a:r>
          </a:p>
        </p:txBody>
      </p:sp>
      <p:cxnSp>
        <p:nvCxnSpPr>
          <p:cNvPr id="3" name="Straight Arrow Connector 2">
            <a:extLst>
              <a:ext uri="{FF2B5EF4-FFF2-40B4-BE49-F238E27FC236}">
                <a16:creationId xmlns:a16="http://schemas.microsoft.com/office/drawing/2014/main" id="{9AB15FBA-BD5A-4222-A877-F85D384F69C1}"/>
              </a:ext>
            </a:extLst>
          </p:cNvPr>
          <p:cNvCxnSpPr/>
          <p:nvPr/>
        </p:nvCxnSpPr>
        <p:spPr>
          <a:xfrm flipV="1">
            <a:off x="2696791" y="6155012"/>
            <a:ext cx="415949" cy="13749"/>
          </a:xfrm>
          <a:prstGeom prst="straightConnector1">
            <a:avLst/>
          </a:prstGeom>
          <a:ln w="5715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5179A3-0629-6891-CD65-872369BC4A15}"/>
              </a:ext>
            </a:extLst>
          </p:cNvPr>
          <p:cNvCxnSpPr>
            <a:cxnSpLocks/>
          </p:cNvCxnSpPr>
          <p:nvPr/>
        </p:nvCxnSpPr>
        <p:spPr>
          <a:xfrm flipV="1">
            <a:off x="5661716" y="4599500"/>
            <a:ext cx="587828" cy="838771"/>
          </a:xfrm>
          <a:prstGeom prst="straightConnector1">
            <a:avLst/>
          </a:prstGeom>
          <a:ln w="5715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EFA7FA-ACD3-1644-42A7-2788247BF5E0}"/>
              </a:ext>
            </a:extLst>
          </p:cNvPr>
          <p:cNvCxnSpPr>
            <a:cxnSpLocks/>
          </p:cNvCxnSpPr>
          <p:nvPr/>
        </p:nvCxnSpPr>
        <p:spPr>
          <a:xfrm flipV="1">
            <a:off x="2671009" y="6438613"/>
            <a:ext cx="415949" cy="13749"/>
          </a:xfrm>
          <a:prstGeom prst="straightConnector1">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CB22E30-5117-C7B0-CDFD-CF685F57BCA7}"/>
              </a:ext>
            </a:extLst>
          </p:cNvPr>
          <p:cNvCxnSpPr>
            <a:cxnSpLocks/>
          </p:cNvCxnSpPr>
          <p:nvPr/>
        </p:nvCxnSpPr>
        <p:spPr>
          <a:xfrm>
            <a:off x="4699189" y="2533505"/>
            <a:ext cx="493295" cy="1206595"/>
          </a:xfrm>
          <a:prstGeom prst="straightConnector1">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95F5BC0-2550-778B-A274-40AE3283A5A8}"/>
              </a:ext>
            </a:extLst>
          </p:cNvPr>
          <p:cNvCxnSpPr>
            <a:cxnSpLocks/>
          </p:cNvCxnSpPr>
          <p:nvPr/>
        </p:nvCxnSpPr>
        <p:spPr>
          <a:xfrm>
            <a:off x="6074226" y="2868672"/>
            <a:ext cx="192506" cy="295636"/>
          </a:xfrm>
          <a:prstGeom prst="straightConnector1">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72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0AD2D-D12B-612C-7E44-30B7D8CC5BD4}"/>
              </a:ext>
            </a:extLst>
          </p:cNvPr>
          <p:cNvSpPr>
            <a:spLocks noGrp="1"/>
          </p:cNvSpPr>
          <p:nvPr>
            <p:ph type="body" sz="quarter" idx="12"/>
          </p:nvPr>
        </p:nvSpPr>
        <p:spPr/>
        <p:txBody>
          <a:bodyPr lIns="0" tIns="0" rIns="0" bIns="0" anchor="t"/>
          <a:lstStyle/>
          <a:p>
            <a:r>
              <a:rPr lang="en-US" err="1">
                <a:latin typeface="Verdana"/>
                <a:ea typeface="Verdana"/>
              </a:rPr>
              <a:t>Scenarier</a:t>
            </a:r>
            <a:r>
              <a:rPr lang="en-US">
                <a:latin typeface="Verdana"/>
                <a:ea typeface="Verdana"/>
              </a:rPr>
              <a:t> I </a:t>
            </a:r>
            <a:r>
              <a:rPr lang="en-US" err="1">
                <a:latin typeface="Verdana"/>
                <a:ea typeface="Verdana"/>
              </a:rPr>
              <a:t>fremtiden</a:t>
            </a:r>
            <a:endParaRPr lang="en-US" err="1"/>
          </a:p>
        </p:txBody>
      </p:sp>
      <p:sp>
        <p:nvSpPr>
          <p:cNvPr id="4" name="TextBox 3">
            <a:extLst>
              <a:ext uri="{FF2B5EF4-FFF2-40B4-BE49-F238E27FC236}">
                <a16:creationId xmlns:a16="http://schemas.microsoft.com/office/drawing/2014/main" id="{A9560550-3B72-A8CE-89A0-F82BD8EF05C9}"/>
              </a:ext>
            </a:extLst>
          </p:cNvPr>
          <p:cNvSpPr txBox="1"/>
          <p:nvPr/>
        </p:nvSpPr>
        <p:spPr>
          <a:xfrm>
            <a:off x="697937" y="1668982"/>
            <a:ext cx="35099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Arial"/>
                <a:cs typeface="Arial"/>
              </a:rPr>
              <a:t>Generelle</a:t>
            </a:r>
            <a:r>
              <a:rPr lang="en-US">
                <a:latin typeface="Arial"/>
                <a:cs typeface="Arial"/>
              </a:rPr>
              <a:t> </a:t>
            </a:r>
            <a:r>
              <a:rPr lang="en-US" err="1">
                <a:latin typeface="Arial"/>
                <a:cs typeface="Arial"/>
              </a:rPr>
              <a:t>havvandsstigninger</a:t>
            </a:r>
            <a:r>
              <a:rPr lang="en-US">
                <a:latin typeface="Arial"/>
                <a:cs typeface="Arial"/>
              </a:rPr>
              <a:t> </a:t>
            </a:r>
            <a:r>
              <a:rPr lang="en-US" err="1">
                <a:latin typeface="Arial"/>
                <a:cs typeface="Arial"/>
              </a:rPr>
              <a:t>og</a:t>
            </a:r>
            <a:r>
              <a:rPr lang="en-US">
                <a:latin typeface="Arial"/>
                <a:cs typeface="Arial"/>
              </a:rPr>
              <a:t> </a:t>
            </a:r>
            <a:r>
              <a:rPr lang="en-US" err="1">
                <a:latin typeface="Arial"/>
                <a:cs typeface="Arial"/>
              </a:rPr>
              <a:t>løbende</a:t>
            </a:r>
            <a:r>
              <a:rPr lang="en-US">
                <a:latin typeface="Arial"/>
                <a:cs typeface="Arial"/>
              </a:rPr>
              <a:t> erosion</a:t>
            </a:r>
            <a:endParaRPr lang="en-US" err="1"/>
          </a:p>
        </p:txBody>
      </p:sp>
      <p:sp>
        <p:nvSpPr>
          <p:cNvPr id="5" name="TextBox 4">
            <a:extLst>
              <a:ext uri="{FF2B5EF4-FFF2-40B4-BE49-F238E27FC236}">
                <a16:creationId xmlns:a16="http://schemas.microsoft.com/office/drawing/2014/main" id="{0CA5BD62-93D5-1A5A-A95B-E7DB8A089AE4}"/>
              </a:ext>
            </a:extLst>
          </p:cNvPr>
          <p:cNvSpPr txBox="1"/>
          <p:nvPr/>
        </p:nvSpPr>
        <p:spPr>
          <a:xfrm>
            <a:off x="4926100" y="2657289"/>
            <a:ext cx="350991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Arial"/>
                <a:cs typeface="Arial"/>
              </a:rPr>
              <a:t>Storme</a:t>
            </a:r>
            <a:r>
              <a:rPr lang="en-US">
                <a:latin typeface="Arial"/>
                <a:cs typeface="Arial"/>
              </a:rPr>
              <a:t> og </a:t>
            </a:r>
            <a:r>
              <a:rPr lang="en-US" err="1">
                <a:latin typeface="Arial"/>
                <a:cs typeface="Arial"/>
              </a:rPr>
              <a:t>stormfloder</a:t>
            </a:r>
            <a:r>
              <a:rPr lang="en-US">
                <a:latin typeface="Arial"/>
                <a:cs typeface="Arial"/>
              </a:rPr>
              <a:t>, giver </a:t>
            </a:r>
            <a:r>
              <a:rPr lang="en-US" err="1">
                <a:latin typeface="Arial"/>
                <a:cs typeface="Arial"/>
              </a:rPr>
              <a:t>yderligere</a:t>
            </a:r>
            <a:r>
              <a:rPr lang="en-US">
                <a:latin typeface="Arial"/>
                <a:cs typeface="Arial"/>
              </a:rPr>
              <a:t> erosion (</a:t>
            </a:r>
            <a:r>
              <a:rPr lang="en-US" err="1">
                <a:latin typeface="Arial"/>
                <a:cs typeface="Arial"/>
              </a:rPr>
              <a:t>akut</a:t>
            </a:r>
            <a:r>
              <a:rPr lang="en-US">
                <a:latin typeface="Arial"/>
                <a:cs typeface="Arial"/>
              </a:rPr>
              <a:t>) og </a:t>
            </a:r>
            <a:r>
              <a:rPr lang="en-US" err="1">
                <a:latin typeface="Arial"/>
                <a:cs typeface="Arial"/>
              </a:rPr>
              <a:t>højvandshændelser</a:t>
            </a:r>
            <a:endParaRPr lang="en-US"/>
          </a:p>
        </p:txBody>
      </p:sp>
      <p:pic>
        <p:nvPicPr>
          <p:cNvPr id="6" name="Picture 5">
            <a:extLst>
              <a:ext uri="{FF2B5EF4-FFF2-40B4-BE49-F238E27FC236}">
                <a16:creationId xmlns:a16="http://schemas.microsoft.com/office/drawing/2014/main" id="{6D7A951A-4913-1814-69D1-09592A63D649}"/>
              </a:ext>
            </a:extLst>
          </p:cNvPr>
          <p:cNvPicPr>
            <a:picLocks noChangeAspect="1"/>
          </p:cNvPicPr>
          <p:nvPr/>
        </p:nvPicPr>
        <p:blipFill>
          <a:blip r:embed="rId3"/>
          <a:stretch>
            <a:fillRect/>
          </a:stretch>
        </p:blipFill>
        <p:spPr>
          <a:xfrm>
            <a:off x="338138" y="2312499"/>
            <a:ext cx="4033228" cy="2164251"/>
          </a:xfrm>
          <a:prstGeom prst="rect">
            <a:avLst/>
          </a:prstGeom>
        </p:spPr>
      </p:pic>
      <p:sp>
        <p:nvSpPr>
          <p:cNvPr id="7" name="TextBox 3">
            <a:extLst>
              <a:ext uri="{FF2B5EF4-FFF2-40B4-BE49-F238E27FC236}">
                <a16:creationId xmlns:a16="http://schemas.microsoft.com/office/drawing/2014/main" id="{91AF9F0D-5537-A42D-31CC-5D84DD6BB0D4}"/>
              </a:ext>
            </a:extLst>
          </p:cNvPr>
          <p:cNvSpPr txBox="1"/>
          <p:nvPr/>
        </p:nvSpPr>
        <p:spPr>
          <a:xfrm>
            <a:off x="1956159" y="2316877"/>
            <a:ext cx="274117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200" err="1">
                <a:latin typeface="Arial"/>
                <a:cs typeface="Arial"/>
              </a:rPr>
              <a:t>Havvandsstigning</a:t>
            </a:r>
            <a:r>
              <a:rPr lang="en-US" sz="1200">
                <a:latin typeface="Arial"/>
                <a:cs typeface="Arial"/>
              </a:rPr>
              <a:t> I 2070 (kote2m)</a:t>
            </a:r>
            <a:endParaRPr lang="en-US" sz="1200"/>
          </a:p>
        </p:txBody>
      </p:sp>
      <p:pic>
        <p:nvPicPr>
          <p:cNvPr id="11" name="Picture 10">
            <a:extLst>
              <a:ext uri="{FF2B5EF4-FFF2-40B4-BE49-F238E27FC236}">
                <a16:creationId xmlns:a16="http://schemas.microsoft.com/office/drawing/2014/main" id="{DEE9A6E5-724D-968B-DC3A-EEF3660EDA5B}"/>
              </a:ext>
            </a:extLst>
          </p:cNvPr>
          <p:cNvPicPr>
            <a:picLocks noChangeAspect="1"/>
          </p:cNvPicPr>
          <p:nvPr/>
        </p:nvPicPr>
        <p:blipFill>
          <a:blip r:embed="rId4"/>
          <a:stretch>
            <a:fillRect/>
          </a:stretch>
        </p:blipFill>
        <p:spPr>
          <a:xfrm>
            <a:off x="4771106" y="4567975"/>
            <a:ext cx="3909807" cy="2085438"/>
          </a:xfrm>
          <a:prstGeom prst="rect">
            <a:avLst/>
          </a:prstGeom>
        </p:spPr>
      </p:pic>
      <p:pic>
        <p:nvPicPr>
          <p:cNvPr id="13" name="Picture 12">
            <a:extLst>
              <a:ext uri="{FF2B5EF4-FFF2-40B4-BE49-F238E27FC236}">
                <a16:creationId xmlns:a16="http://schemas.microsoft.com/office/drawing/2014/main" id="{FA006B0D-CC83-B087-5CD3-79B6440B9E37}"/>
              </a:ext>
            </a:extLst>
          </p:cNvPr>
          <p:cNvPicPr>
            <a:picLocks noChangeAspect="1"/>
          </p:cNvPicPr>
          <p:nvPr/>
        </p:nvPicPr>
        <p:blipFill>
          <a:blip r:embed="rId5"/>
          <a:stretch>
            <a:fillRect/>
          </a:stretch>
        </p:blipFill>
        <p:spPr>
          <a:xfrm>
            <a:off x="7925379" y="4799505"/>
            <a:ext cx="708559" cy="671639"/>
          </a:xfrm>
          <a:prstGeom prst="rect">
            <a:avLst/>
          </a:prstGeom>
        </p:spPr>
      </p:pic>
      <p:sp>
        <p:nvSpPr>
          <p:cNvPr id="14" name="TextBox 13">
            <a:extLst>
              <a:ext uri="{FF2B5EF4-FFF2-40B4-BE49-F238E27FC236}">
                <a16:creationId xmlns:a16="http://schemas.microsoft.com/office/drawing/2014/main" id="{C5E8E7F0-D699-84E8-9D9F-F2DB28814DB5}"/>
              </a:ext>
            </a:extLst>
          </p:cNvPr>
          <p:cNvSpPr txBox="1"/>
          <p:nvPr/>
        </p:nvSpPr>
        <p:spPr>
          <a:xfrm>
            <a:off x="7620354" y="4521425"/>
            <a:ext cx="18178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latin typeface="Arial"/>
                <a:cs typeface="Arial"/>
              </a:rPr>
              <a:t>Akut</a:t>
            </a:r>
            <a:r>
              <a:rPr lang="en-US" sz="1200">
                <a:latin typeface="Arial"/>
                <a:cs typeface="Arial"/>
              </a:rPr>
              <a:t> erosion</a:t>
            </a:r>
            <a:endParaRPr lang="en-US" sz="1200"/>
          </a:p>
        </p:txBody>
      </p:sp>
      <p:pic>
        <p:nvPicPr>
          <p:cNvPr id="3" name="Picture 2">
            <a:extLst>
              <a:ext uri="{FF2B5EF4-FFF2-40B4-BE49-F238E27FC236}">
                <a16:creationId xmlns:a16="http://schemas.microsoft.com/office/drawing/2014/main" id="{F5DBA49F-461D-C790-B005-B6B5DC2FDA3D}"/>
              </a:ext>
            </a:extLst>
          </p:cNvPr>
          <p:cNvPicPr>
            <a:picLocks noChangeAspect="1"/>
          </p:cNvPicPr>
          <p:nvPr/>
        </p:nvPicPr>
        <p:blipFill>
          <a:blip r:embed="rId6"/>
          <a:stretch>
            <a:fillRect/>
          </a:stretch>
        </p:blipFill>
        <p:spPr>
          <a:xfrm>
            <a:off x="337529" y="4570961"/>
            <a:ext cx="4034446" cy="2099009"/>
          </a:xfrm>
          <a:prstGeom prst="rect">
            <a:avLst/>
          </a:prstGeom>
        </p:spPr>
      </p:pic>
      <p:sp>
        <p:nvSpPr>
          <p:cNvPr id="9" name="TextBox 3">
            <a:extLst>
              <a:ext uri="{FF2B5EF4-FFF2-40B4-BE49-F238E27FC236}">
                <a16:creationId xmlns:a16="http://schemas.microsoft.com/office/drawing/2014/main" id="{62F544D6-3953-16AF-8C3C-A9E7D3064C8B}"/>
              </a:ext>
            </a:extLst>
          </p:cNvPr>
          <p:cNvSpPr txBox="1"/>
          <p:nvPr/>
        </p:nvSpPr>
        <p:spPr>
          <a:xfrm>
            <a:off x="2948041" y="4520436"/>
            <a:ext cx="138332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200" err="1">
                <a:latin typeface="Arial"/>
                <a:cs typeface="Arial"/>
              </a:rPr>
              <a:t>Løbende</a:t>
            </a:r>
            <a:r>
              <a:rPr lang="en-US" sz="1200">
                <a:latin typeface="Arial"/>
                <a:cs typeface="Arial"/>
              </a:rPr>
              <a:t> erosion</a:t>
            </a:r>
            <a:endParaRPr lang="en-US" sz="1200"/>
          </a:p>
        </p:txBody>
      </p:sp>
      <p:pic>
        <p:nvPicPr>
          <p:cNvPr id="10" name="Picture 9">
            <a:extLst>
              <a:ext uri="{FF2B5EF4-FFF2-40B4-BE49-F238E27FC236}">
                <a16:creationId xmlns:a16="http://schemas.microsoft.com/office/drawing/2014/main" id="{6F86D709-3F94-DE09-2D00-4E92BC01263D}"/>
              </a:ext>
            </a:extLst>
          </p:cNvPr>
          <p:cNvPicPr>
            <a:picLocks noChangeAspect="1"/>
          </p:cNvPicPr>
          <p:nvPr/>
        </p:nvPicPr>
        <p:blipFill>
          <a:blip r:embed="rId7"/>
          <a:stretch>
            <a:fillRect/>
          </a:stretch>
        </p:blipFill>
        <p:spPr>
          <a:xfrm>
            <a:off x="3603529" y="4739797"/>
            <a:ext cx="690814" cy="678496"/>
          </a:xfrm>
          <a:prstGeom prst="rect">
            <a:avLst/>
          </a:prstGeom>
        </p:spPr>
      </p:pic>
      <p:sp>
        <p:nvSpPr>
          <p:cNvPr id="12" name="TextBox 11">
            <a:extLst>
              <a:ext uri="{FF2B5EF4-FFF2-40B4-BE49-F238E27FC236}">
                <a16:creationId xmlns:a16="http://schemas.microsoft.com/office/drawing/2014/main" id="{5DC84B1A-F079-5550-478F-A98B6A1A3D84}"/>
              </a:ext>
            </a:extLst>
          </p:cNvPr>
          <p:cNvSpPr txBox="1"/>
          <p:nvPr/>
        </p:nvSpPr>
        <p:spPr>
          <a:xfrm>
            <a:off x="5543119" y="1667232"/>
            <a:ext cx="268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Arial"/>
                <a:cs typeface="Arial"/>
              </a:rPr>
              <a:t>Voldsomt</a:t>
            </a:r>
            <a:r>
              <a:rPr lang="en-US">
                <a:latin typeface="Arial"/>
                <a:cs typeface="Arial"/>
              </a:rPr>
              <a:t> </a:t>
            </a:r>
            <a:r>
              <a:rPr lang="en-US" err="1">
                <a:latin typeface="Arial"/>
                <a:cs typeface="Arial"/>
              </a:rPr>
              <a:t>vejr</a:t>
            </a:r>
            <a:endParaRPr lang="en-US" err="1"/>
          </a:p>
        </p:txBody>
      </p:sp>
    </p:spTree>
    <p:extLst>
      <p:ext uri="{BB962C8B-B14F-4D97-AF65-F5344CB8AC3E}">
        <p14:creationId xmlns:p14="http://schemas.microsoft.com/office/powerpoint/2010/main" val="57133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FA656-9D9F-5E8D-B900-B17CF34F2A94}"/>
              </a:ext>
            </a:extLst>
          </p:cNvPr>
          <p:cNvSpPr>
            <a:spLocks noGrp="1"/>
          </p:cNvSpPr>
          <p:nvPr>
            <p:ph type="body" sz="quarter" idx="12"/>
          </p:nvPr>
        </p:nvSpPr>
        <p:spPr/>
        <p:txBody>
          <a:bodyPr lIns="0" tIns="0" rIns="0" bIns="0" anchor="t"/>
          <a:lstStyle/>
          <a:p>
            <a:r>
              <a:rPr lang="en-US">
                <a:latin typeface="Verdana"/>
                <a:ea typeface="Verdana"/>
              </a:rPr>
              <a:t>Hvad </a:t>
            </a:r>
            <a:r>
              <a:rPr lang="en-US" err="1">
                <a:latin typeface="Verdana"/>
                <a:ea typeface="Verdana"/>
              </a:rPr>
              <a:t>bliver</a:t>
            </a:r>
            <a:r>
              <a:rPr lang="en-US">
                <a:latin typeface="Verdana"/>
                <a:ea typeface="Verdana"/>
              </a:rPr>
              <a:t> </a:t>
            </a:r>
            <a:r>
              <a:rPr lang="en-US" err="1">
                <a:latin typeface="Verdana"/>
                <a:ea typeface="Verdana"/>
              </a:rPr>
              <a:t>påvirket</a:t>
            </a:r>
            <a:r>
              <a:rPr lang="en-US">
                <a:latin typeface="Verdana"/>
                <a:ea typeface="Verdana"/>
              </a:rPr>
              <a:t>?</a:t>
            </a:r>
            <a:endParaRPr lang="en-US"/>
          </a:p>
        </p:txBody>
      </p:sp>
      <p:pic>
        <p:nvPicPr>
          <p:cNvPr id="4" name="Picture 3">
            <a:extLst>
              <a:ext uri="{FF2B5EF4-FFF2-40B4-BE49-F238E27FC236}">
                <a16:creationId xmlns:a16="http://schemas.microsoft.com/office/drawing/2014/main" id="{BB876419-2C85-FEDB-4551-4D70A06E2635}"/>
              </a:ext>
            </a:extLst>
          </p:cNvPr>
          <p:cNvPicPr>
            <a:picLocks noChangeAspect="1"/>
          </p:cNvPicPr>
          <p:nvPr/>
        </p:nvPicPr>
        <p:blipFill>
          <a:blip r:embed="rId3"/>
          <a:stretch>
            <a:fillRect/>
          </a:stretch>
        </p:blipFill>
        <p:spPr>
          <a:xfrm>
            <a:off x="4012259" y="1334749"/>
            <a:ext cx="4584989" cy="2623704"/>
          </a:xfrm>
          <a:prstGeom prst="rect">
            <a:avLst/>
          </a:prstGeom>
        </p:spPr>
      </p:pic>
      <p:pic>
        <p:nvPicPr>
          <p:cNvPr id="5" name="Picture 4">
            <a:extLst>
              <a:ext uri="{FF2B5EF4-FFF2-40B4-BE49-F238E27FC236}">
                <a16:creationId xmlns:a16="http://schemas.microsoft.com/office/drawing/2014/main" id="{65CF1089-B023-C7B4-5946-F98671007B74}"/>
              </a:ext>
            </a:extLst>
          </p:cNvPr>
          <p:cNvPicPr>
            <a:picLocks noChangeAspect="1"/>
          </p:cNvPicPr>
          <p:nvPr/>
        </p:nvPicPr>
        <p:blipFill>
          <a:blip r:embed="rId4"/>
          <a:stretch>
            <a:fillRect/>
          </a:stretch>
        </p:blipFill>
        <p:spPr>
          <a:xfrm>
            <a:off x="3960565" y="4025993"/>
            <a:ext cx="4633480" cy="2769178"/>
          </a:xfrm>
          <a:prstGeom prst="rect">
            <a:avLst/>
          </a:prstGeom>
        </p:spPr>
      </p:pic>
      <p:sp>
        <p:nvSpPr>
          <p:cNvPr id="6" name="TextBox 6">
            <a:extLst>
              <a:ext uri="{FF2B5EF4-FFF2-40B4-BE49-F238E27FC236}">
                <a16:creationId xmlns:a16="http://schemas.microsoft.com/office/drawing/2014/main" id="{A61A6FE7-477F-D37A-0EFF-E839027FBEFB}"/>
              </a:ext>
            </a:extLst>
          </p:cNvPr>
          <p:cNvSpPr txBox="1"/>
          <p:nvPr/>
        </p:nvSpPr>
        <p:spPr>
          <a:xfrm>
            <a:off x="704466" y="1508429"/>
            <a:ext cx="3226698" cy="11695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400" err="1">
                <a:solidFill>
                  <a:srgbClr val="080808"/>
                </a:solidFill>
                <a:latin typeface="Arial"/>
                <a:cs typeface="Arial"/>
              </a:rPr>
              <a:t>Menneskeskabte</a:t>
            </a:r>
            <a:r>
              <a:rPr lang="en-US" sz="1400">
                <a:solidFill>
                  <a:srgbClr val="080808"/>
                </a:solidFill>
                <a:latin typeface="Arial"/>
                <a:cs typeface="Arial"/>
              </a:rPr>
              <a:t> </a:t>
            </a:r>
            <a:r>
              <a:rPr lang="en-US" sz="1400" err="1">
                <a:solidFill>
                  <a:srgbClr val="080808"/>
                </a:solidFill>
                <a:latin typeface="Arial"/>
                <a:cs typeface="Arial"/>
              </a:rPr>
              <a:t>værdier</a:t>
            </a:r>
            <a:r>
              <a:rPr lang="en-US" sz="1400">
                <a:solidFill>
                  <a:srgbClr val="080808"/>
                </a:solidFill>
                <a:latin typeface="Arial"/>
                <a:cs typeface="Arial"/>
              </a:rPr>
              <a:t> </a:t>
            </a:r>
            <a:r>
              <a:rPr lang="en-US" sz="1400" err="1">
                <a:solidFill>
                  <a:srgbClr val="080808"/>
                </a:solidFill>
                <a:latin typeface="Arial"/>
                <a:cs typeface="Arial"/>
              </a:rPr>
              <a:t>kan</a:t>
            </a:r>
            <a:r>
              <a:rPr lang="en-US" sz="1400">
                <a:solidFill>
                  <a:srgbClr val="080808"/>
                </a:solidFill>
                <a:latin typeface="Arial"/>
                <a:cs typeface="Arial"/>
              </a:rPr>
              <a:t> </a:t>
            </a:r>
            <a:r>
              <a:rPr lang="en-US" sz="1400" err="1">
                <a:solidFill>
                  <a:srgbClr val="080808"/>
                </a:solidFill>
                <a:latin typeface="Arial"/>
                <a:cs typeface="Arial"/>
              </a:rPr>
              <a:t>blive</a:t>
            </a:r>
            <a:r>
              <a:rPr lang="en-US" sz="1400">
                <a:solidFill>
                  <a:srgbClr val="080808"/>
                </a:solidFill>
                <a:latin typeface="Arial"/>
                <a:cs typeface="Arial"/>
              </a:rPr>
              <a:t> </a:t>
            </a:r>
            <a:r>
              <a:rPr lang="en-US" sz="1400" err="1">
                <a:solidFill>
                  <a:srgbClr val="080808"/>
                </a:solidFill>
                <a:latin typeface="Arial"/>
                <a:cs typeface="Arial"/>
              </a:rPr>
              <a:t>truet</a:t>
            </a:r>
            <a:r>
              <a:rPr lang="en-US" sz="1400">
                <a:solidFill>
                  <a:srgbClr val="080808"/>
                </a:solidFill>
                <a:latin typeface="Arial"/>
                <a:cs typeface="Arial"/>
              </a:rPr>
              <a:t>.</a:t>
            </a:r>
            <a:endParaRPr lang="en-US" sz="1400">
              <a:solidFill>
                <a:srgbClr val="080808"/>
              </a:solidFill>
            </a:endParaRPr>
          </a:p>
          <a:p>
            <a:endParaRPr lang="en-US" sz="1400">
              <a:solidFill>
                <a:srgbClr val="080808"/>
              </a:solidFill>
            </a:endParaRPr>
          </a:p>
          <a:p>
            <a:r>
              <a:rPr lang="en-US" sz="1400">
                <a:solidFill>
                  <a:srgbClr val="080808"/>
                </a:solidFill>
                <a:latin typeface="Arial"/>
                <a:cs typeface="Arial"/>
              </a:rPr>
              <a:t>Her </a:t>
            </a:r>
            <a:r>
              <a:rPr lang="en-US" sz="1400" err="1">
                <a:solidFill>
                  <a:srgbClr val="080808"/>
                </a:solidFill>
                <a:latin typeface="Arial"/>
                <a:cs typeface="Arial"/>
              </a:rPr>
              <a:t>vist</a:t>
            </a:r>
            <a:r>
              <a:rPr lang="en-US" sz="1400">
                <a:solidFill>
                  <a:srgbClr val="080808"/>
                </a:solidFill>
                <a:latin typeface="Arial"/>
                <a:cs typeface="Arial"/>
              </a:rPr>
              <a:t> </a:t>
            </a:r>
            <a:r>
              <a:rPr lang="en-US" sz="1400" err="1">
                <a:solidFill>
                  <a:srgbClr val="080808"/>
                </a:solidFill>
                <a:latin typeface="Arial"/>
                <a:cs typeface="Arial"/>
              </a:rPr>
              <a:t>som</a:t>
            </a:r>
            <a:r>
              <a:rPr lang="en-US" sz="1400">
                <a:solidFill>
                  <a:srgbClr val="080808"/>
                </a:solidFill>
                <a:latin typeface="Arial"/>
                <a:cs typeface="Arial"/>
              </a:rPr>
              <a:t> </a:t>
            </a:r>
            <a:r>
              <a:rPr lang="en-US" sz="1400" err="1">
                <a:solidFill>
                  <a:srgbClr val="080808"/>
                </a:solidFill>
                <a:latin typeface="Arial"/>
                <a:cs typeface="Arial"/>
              </a:rPr>
              <a:t>en</a:t>
            </a:r>
            <a:r>
              <a:rPr lang="en-US" sz="1400">
                <a:solidFill>
                  <a:srgbClr val="080808"/>
                </a:solidFill>
                <a:latin typeface="Arial"/>
                <a:cs typeface="Arial"/>
              </a:rPr>
              <a:t> </a:t>
            </a:r>
            <a:r>
              <a:rPr lang="en-US" sz="1400" err="1">
                <a:solidFill>
                  <a:srgbClr val="080808"/>
                </a:solidFill>
                <a:latin typeface="Arial"/>
                <a:cs typeface="Arial"/>
              </a:rPr>
              <a:t>oversigt</a:t>
            </a:r>
            <a:r>
              <a:rPr lang="en-US" sz="1400">
                <a:solidFill>
                  <a:srgbClr val="080808"/>
                </a:solidFill>
                <a:latin typeface="Arial"/>
                <a:cs typeface="Arial"/>
              </a:rPr>
              <a:t> over </a:t>
            </a:r>
            <a:r>
              <a:rPr lang="en-US" sz="1400" err="1">
                <a:solidFill>
                  <a:srgbClr val="080808"/>
                </a:solidFill>
                <a:latin typeface="Arial"/>
                <a:cs typeface="Arial"/>
              </a:rPr>
              <a:t>offentlige</a:t>
            </a:r>
            <a:r>
              <a:rPr lang="en-US" sz="1400">
                <a:solidFill>
                  <a:srgbClr val="080808"/>
                </a:solidFill>
                <a:latin typeface="Arial"/>
                <a:cs typeface="Arial"/>
              </a:rPr>
              <a:t> </a:t>
            </a:r>
            <a:r>
              <a:rPr lang="en-US" sz="1400" err="1">
                <a:solidFill>
                  <a:srgbClr val="080808"/>
                </a:solidFill>
                <a:latin typeface="Arial"/>
                <a:cs typeface="Arial"/>
              </a:rPr>
              <a:t>og</a:t>
            </a:r>
            <a:r>
              <a:rPr lang="en-US" sz="1400">
                <a:solidFill>
                  <a:srgbClr val="080808"/>
                </a:solidFill>
                <a:latin typeface="Arial"/>
                <a:cs typeface="Arial"/>
              </a:rPr>
              <a:t> private </a:t>
            </a:r>
            <a:r>
              <a:rPr lang="en-US" sz="1400" err="1">
                <a:solidFill>
                  <a:srgbClr val="080808"/>
                </a:solidFill>
                <a:latin typeface="Arial"/>
                <a:cs typeface="Arial"/>
              </a:rPr>
              <a:t>havne</a:t>
            </a:r>
            <a:endParaRPr lang="en-US" sz="1400">
              <a:solidFill>
                <a:srgbClr val="080808"/>
              </a:solidFill>
            </a:endParaRPr>
          </a:p>
        </p:txBody>
      </p:sp>
      <p:sp>
        <p:nvSpPr>
          <p:cNvPr id="7" name="TextBox 7">
            <a:extLst>
              <a:ext uri="{FF2B5EF4-FFF2-40B4-BE49-F238E27FC236}">
                <a16:creationId xmlns:a16="http://schemas.microsoft.com/office/drawing/2014/main" id="{3878E278-3F95-97BD-82E2-0735A04429ED}"/>
              </a:ext>
            </a:extLst>
          </p:cNvPr>
          <p:cNvSpPr txBox="1"/>
          <p:nvPr/>
        </p:nvSpPr>
        <p:spPr>
          <a:xfrm>
            <a:off x="458459" y="4292958"/>
            <a:ext cx="3106267"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400" err="1">
                <a:solidFill>
                  <a:srgbClr val="080808"/>
                </a:solidFill>
                <a:latin typeface="Arial"/>
                <a:cs typeface="Arial"/>
              </a:rPr>
              <a:t>Naturværdier</a:t>
            </a:r>
            <a:r>
              <a:rPr lang="en-US" sz="1400">
                <a:solidFill>
                  <a:srgbClr val="080808"/>
                </a:solidFill>
                <a:latin typeface="Arial"/>
                <a:cs typeface="Arial"/>
              </a:rPr>
              <a:t>, </a:t>
            </a:r>
            <a:r>
              <a:rPr lang="en-US" sz="1400" err="1">
                <a:solidFill>
                  <a:srgbClr val="080808"/>
                </a:solidFill>
                <a:latin typeface="Arial"/>
                <a:cs typeface="Arial"/>
              </a:rPr>
              <a:t>hvoraf</a:t>
            </a:r>
            <a:r>
              <a:rPr lang="en-US" sz="1400">
                <a:solidFill>
                  <a:srgbClr val="080808"/>
                </a:solidFill>
                <a:latin typeface="Arial"/>
                <a:cs typeface="Arial"/>
              </a:rPr>
              <a:t> nogle </a:t>
            </a:r>
            <a:r>
              <a:rPr lang="en-US" sz="1400" err="1">
                <a:solidFill>
                  <a:srgbClr val="080808"/>
                </a:solidFill>
                <a:latin typeface="Arial"/>
                <a:cs typeface="Arial"/>
              </a:rPr>
              <a:t>naturtyper</a:t>
            </a:r>
            <a:r>
              <a:rPr lang="en-US" sz="1400">
                <a:solidFill>
                  <a:srgbClr val="080808"/>
                </a:solidFill>
                <a:latin typeface="Arial"/>
                <a:cs typeface="Arial"/>
              </a:rPr>
              <a:t> </a:t>
            </a:r>
            <a:r>
              <a:rPr lang="en-US" sz="1400" err="1">
                <a:solidFill>
                  <a:srgbClr val="080808"/>
                </a:solidFill>
                <a:latin typeface="Arial"/>
                <a:cs typeface="Arial"/>
              </a:rPr>
              <a:t>kan</a:t>
            </a:r>
            <a:r>
              <a:rPr lang="en-US" sz="1400">
                <a:solidFill>
                  <a:srgbClr val="080808"/>
                </a:solidFill>
                <a:latin typeface="Arial"/>
                <a:cs typeface="Arial"/>
              </a:rPr>
              <a:t> </a:t>
            </a:r>
            <a:r>
              <a:rPr lang="en-US" sz="1400" err="1">
                <a:solidFill>
                  <a:srgbClr val="080808"/>
                </a:solidFill>
                <a:latin typeface="Arial"/>
                <a:cs typeface="Arial"/>
              </a:rPr>
              <a:t>blive</a:t>
            </a:r>
            <a:r>
              <a:rPr lang="en-US" sz="1400">
                <a:solidFill>
                  <a:srgbClr val="080808"/>
                </a:solidFill>
                <a:latin typeface="Arial"/>
                <a:cs typeface="Arial"/>
              </a:rPr>
              <a:t> </a:t>
            </a:r>
            <a:r>
              <a:rPr lang="en-US" sz="1400" err="1">
                <a:solidFill>
                  <a:srgbClr val="080808"/>
                </a:solidFill>
                <a:latin typeface="Arial"/>
                <a:cs typeface="Arial"/>
              </a:rPr>
              <a:t>truet</a:t>
            </a:r>
            <a:r>
              <a:rPr lang="en-US" sz="1400">
                <a:solidFill>
                  <a:srgbClr val="080808"/>
                </a:solidFill>
                <a:latin typeface="Arial"/>
                <a:cs typeface="Arial"/>
              </a:rPr>
              <a:t>.</a:t>
            </a:r>
            <a:endParaRPr lang="en-US" sz="1400">
              <a:solidFill>
                <a:srgbClr val="080808"/>
              </a:solidFill>
            </a:endParaRPr>
          </a:p>
          <a:p>
            <a:endParaRPr lang="en-US" sz="1400">
              <a:solidFill>
                <a:srgbClr val="080808"/>
              </a:solidFill>
            </a:endParaRPr>
          </a:p>
          <a:p>
            <a:r>
              <a:rPr lang="en-US" sz="1400">
                <a:solidFill>
                  <a:srgbClr val="080808"/>
                </a:solidFill>
                <a:latin typeface="Arial"/>
                <a:cs typeface="Arial"/>
              </a:rPr>
              <a:t>Her </a:t>
            </a:r>
            <a:r>
              <a:rPr lang="en-US" sz="1400" err="1">
                <a:solidFill>
                  <a:srgbClr val="080808"/>
                </a:solidFill>
                <a:latin typeface="Arial"/>
                <a:cs typeface="Arial"/>
              </a:rPr>
              <a:t>vist</a:t>
            </a:r>
            <a:r>
              <a:rPr lang="en-US" sz="1400">
                <a:solidFill>
                  <a:srgbClr val="080808"/>
                </a:solidFill>
                <a:latin typeface="Arial"/>
                <a:cs typeface="Arial"/>
              </a:rPr>
              <a:t> med Natura 2000 </a:t>
            </a:r>
            <a:r>
              <a:rPr lang="en-US" sz="1400" err="1">
                <a:solidFill>
                  <a:srgbClr val="080808"/>
                </a:solidFill>
                <a:latin typeface="Arial"/>
                <a:cs typeface="Arial"/>
              </a:rPr>
              <a:t>områder</a:t>
            </a:r>
            <a:r>
              <a:rPr lang="en-US" sz="1400">
                <a:solidFill>
                  <a:srgbClr val="080808"/>
                </a:solidFill>
                <a:latin typeface="Arial"/>
                <a:cs typeface="Arial"/>
              </a:rPr>
              <a:t> (</a:t>
            </a:r>
            <a:r>
              <a:rPr lang="en-US" sz="1400" err="1">
                <a:solidFill>
                  <a:srgbClr val="080808"/>
                </a:solidFill>
                <a:latin typeface="Arial"/>
                <a:cs typeface="Arial"/>
              </a:rPr>
              <a:t>grøn</a:t>
            </a:r>
            <a:r>
              <a:rPr lang="en-US" sz="1400">
                <a:solidFill>
                  <a:srgbClr val="080808"/>
                </a:solidFill>
                <a:latin typeface="Arial"/>
                <a:cs typeface="Arial"/>
              </a:rPr>
              <a:t>) </a:t>
            </a:r>
            <a:r>
              <a:rPr lang="en-US" sz="1400" err="1">
                <a:solidFill>
                  <a:srgbClr val="080808"/>
                </a:solidFill>
                <a:latin typeface="Arial"/>
                <a:cs typeface="Arial"/>
              </a:rPr>
              <a:t>og</a:t>
            </a:r>
            <a:r>
              <a:rPr lang="en-US" sz="1400">
                <a:solidFill>
                  <a:srgbClr val="080808"/>
                </a:solidFill>
                <a:latin typeface="Arial"/>
                <a:cs typeface="Arial"/>
              </a:rPr>
              <a:t> </a:t>
            </a:r>
            <a:r>
              <a:rPr lang="en-US" sz="1400" err="1">
                <a:solidFill>
                  <a:srgbClr val="080808"/>
                </a:solidFill>
                <a:latin typeface="Arial"/>
                <a:cs typeface="Arial"/>
              </a:rPr>
              <a:t>områder</a:t>
            </a:r>
            <a:r>
              <a:rPr lang="en-US" sz="1400">
                <a:solidFill>
                  <a:srgbClr val="080808"/>
                </a:solidFill>
                <a:latin typeface="Arial"/>
                <a:cs typeface="Arial"/>
              </a:rPr>
              <a:t> med </a:t>
            </a:r>
            <a:r>
              <a:rPr lang="en-US" sz="1400" err="1">
                <a:solidFill>
                  <a:srgbClr val="080808"/>
                </a:solidFill>
                <a:latin typeface="Arial"/>
                <a:cs typeface="Arial"/>
              </a:rPr>
              <a:t>særlige</a:t>
            </a:r>
            <a:r>
              <a:rPr lang="en-US" sz="1400">
                <a:solidFill>
                  <a:srgbClr val="080808"/>
                </a:solidFill>
                <a:latin typeface="Arial"/>
                <a:cs typeface="Arial"/>
              </a:rPr>
              <a:t> </a:t>
            </a:r>
            <a:r>
              <a:rPr lang="en-US" sz="1400" err="1">
                <a:solidFill>
                  <a:srgbClr val="080808"/>
                </a:solidFill>
                <a:latin typeface="Arial"/>
                <a:cs typeface="Arial"/>
              </a:rPr>
              <a:t>naturinteresser</a:t>
            </a:r>
            <a:r>
              <a:rPr lang="en-US" sz="1400">
                <a:solidFill>
                  <a:srgbClr val="080808"/>
                </a:solidFill>
                <a:latin typeface="Arial"/>
                <a:cs typeface="Arial"/>
              </a:rPr>
              <a:t> (orange).</a:t>
            </a:r>
            <a:endParaRPr lang="en-US" sz="1400">
              <a:solidFill>
                <a:srgbClr val="080808"/>
              </a:solidFill>
            </a:endParaRPr>
          </a:p>
        </p:txBody>
      </p:sp>
    </p:spTree>
    <p:extLst>
      <p:ext uri="{BB962C8B-B14F-4D97-AF65-F5344CB8AC3E}">
        <p14:creationId xmlns:p14="http://schemas.microsoft.com/office/powerpoint/2010/main" val="2672796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1420A32-F04D-F0B0-523D-BC7685A54186}"/>
              </a:ext>
            </a:extLst>
          </p:cNvPr>
          <p:cNvSpPr>
            <a:spLocks noGrp="1"/>
          </p:cNvSpPr>
          <p:nvPr>
            <p:ph type="body" sz="quarter" idx="12"/>
          </p:nvPr>
        </p:nvSpPr>
        <p:spPr/>
        <p:txBody>
          <a:bodyPr/>
          <a:lstStyle/>
          <a:p>
            <a:r>
              <a:rPr lang="da-DK"/>
              <a:t>Oversvømmelsestruede købstæder</a:t>
            </a:r>
          </a:p>
        </p:txBody>
      </p:sp>
      <p:sp>
        <p:nvSpPr>
          <p:cNvPr id="3" name="Pladsholder til tekst 2">
            <a:extLst>
              <a:ext uri="{FF2B5EF4-FFF2-40B4-BE49-F238E27FC236}">
                <a16:creationId xmlns:a16="http://schemas.microsoft.com/office/drawing/2014/main" id="{346CEC79-3F19-A955-74D3-F473DD034B79}"/>
              </a:ext>
            </a:extLst>
          </p:cNvPr>
          <p:cNvSpPr>
            <a:spLocks noGrp="1"/>
          </p:cNvSpPr>
          <p:nvPr>
            <p:ph type="body" sz="quarter" idx="16"/>
          </p:nvPr>
        </p:nvSpPr>
        <p:spPr/>
        <p:txBody>
          <a:bodyPr/>
          <a:lstStyle/>
          <a:p>
            <a:r>
              <a:rPr lang="da-DK"/>
              <a:t>Når vandstanden er 210 cm </a:t>
            </a:r>
            <a:br>
              <a:rPr lang="da-DK"/>
            </a:br>
            <a:r>
              <a:rPr lang="da-DK"/>
              <a:t>over daglig vande</a:t>
            </a:r>
          </a:p>
        </p:txBody>
      </p:sp>
      <p:pic>
        <p:nvPicPr>
          <p:cNvPr id="5" name="Billede 4">
            <a:extLst>
              <a:ext uri="{FF2B5EF4-FFF2-40B4-BE49-F238E27FC236}">
                <a16:creationId xmlns:a16="http://schemas.microsoft.com/office/drawing/2014/main" id="{F9FFA1FC-0BF2-FCAF-2789-EFC98BEA16F0}"/>
              </a:ext>
            </a:extLst>
          </p:cNvPr>
          <p:cNvPicPr>
            <a:picLocks noChangeAspect="1"/>
          </p:cNvPicPr>
          <p:nvPr/>
        </p:nvPicPr>
        <p:blipFill rotWithShape="1">
          <a:blip r:embed="rId3"/>
          <a:srcRect l="29525" t="31799" r="25588" b="8002"/>
          <a:stretch/>
        </p:blipFill>
        <p:spPr>
          <a:xfrm>
            <a:off x="5076058" y="1601902"/>
            <a:ext cx="3447230" cy="2600542"/>
          </a:xfrm>
          <a:prstGeom prst="rect">
            <a:avLst/>
          </a:prstGeom>
        </p:spPr>
      </p:pic>
      <p:pic>
        <p:nvPicPr>
          <p:cNvPr id="7" name="Billede 6">
            <a:extLst>
              <a:ext uri="{FF2B5EF4-FFF2-40B4-BE49-F238E27FC236}">
                <a16:creationId xmlns:a16="http://schemas.microsoft.com/office/drawing/2014/main" id="{160012F4-6868-7963-5146-6D8DD3978E28}"/>
              </a:ext>
            </a:extLst>
          </p:cNvPr>
          <p:cNvPicPr>
            <a:picLocks noChangeAspect="1"/>
          </p:cNvPicPr>
          <p:nvPr/>
        </p:nvPicPr>
        <p:blipFill rotWithShape="1">
          <a:blip r:embed="rId4"/>
          <a:srcRect l="28738" t="33548" r="25588" b="7474"/>
          <a:stretch/>
        </p:blipFill>
        <p:spPr>
          <a:xfrm>
            <a:off x="1715960" y="4344250"/>
            <a:ext cx="3432104" cy="2492896"/>
          </a:xfrm>
          <a:prstGeom prst="rect">
            <a:avLst/>
          </a:prstGeom>
        </p:spPr>
      </p:pic>
      <p:pic>
        <p:nvPicPr>
          <p:cNvPr id="11" name="Billede 10">
            <a:extLst>
              <a:ext uri="{FF2B5EF4-FFF2-40B4-BE49-F238E27FC236}">
                <a16:creationId xmlns:a16="http://schemas.microsoft.com/office/drawing/2014/main" id="{806D5690-066C-84C9-14DB-FC7138940A73}"/>
              </a:ext>
            </a:extLst>
          </p:cNvPr>
          <p:cNvPicPr>
            <a:picLocks noChangeAspect="1"/>
          </p:cNvPicPr>
          <p:nvPr/>
        </p:nvPicPr>
        <p:blipFill rotWithShape="1">
          <a:blip r:embed="rId5"/>
          <a:srcRect l="29525" t="31800" r="26375" b="7474"/>
          <a:stretch/>
        </p:blipFill>
        <p:spPr>
          <a:xfrm>
            <a:off x="5299630" y="4346469"/>
            <a:ext cx="3218389" cy="2492896"/>
          </a:xfrm>
          <a:prstGeom prst="rect">
            <a:avLst/>
          </a:prstGeom>
        </p:spPr>
      </p:pic>
      <p:sp>
        <p:nvSpPr>
          <p:cNvPr id="14" name="Rektangel 13">
            <a:extLst>
              <a:ext uri="{FF2B5EF4-FFF2-40B4-BE49-F238E27FC236}">
                <a16:creationId xmlns:a16="http://schemas.microsoft.com/office/drawing/2014/main" id="{10587144-680C-C7C4-6CF2-74BD5B7B2E8F}"/>
              </a:ext>
            </a:extLst>
          </p:cNvPr>
          <p:cNvSpPr/>
          <p:nvPr/>
        </p:nvSpPr>
        <p:spPr>
          <a:xfrm>
            <a:off x="3593384" y="4379852"/>
            <a:ext cx="1725964" cy="2607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solidFill>
                  <a:srgbClr val="080808"/>
                </a:solidFill>
              </a:rPr>
              <a:t>Vordingborg</a:t>
            </a:r>
          </a:p>
        </p:txBody>
      </p:sp>
      <p:sp>
        <p:nvSpPr>
          <p:cNvPr id="15" name="Rektangel 14">
            <a:extLst>
              <a:ext uri="{FF2B5EF4-FFF2-40B4-BE49-F238E27FC236}">
                <a16:creationId xmlns:a16="http://schemas.microsoft.com/office/drawing/2014/main" id="{2C5CEAAE-1EC6-2BF3-9153-310F9F414E20}"/>
              </a:ext>
            </a:extLst>
          </p:cNvPr>
          <p:cNvSpPr/>
          <p:nvPr/>
        </p:nvSpPr>
        <p:spPr>
          <a:xfrm>
            <a:off x="7452319" y="1664784"/>
            <a:ext cx="1252085" cy="2607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solidFill>
                  <a:srgbClr val="080808"/>
                </a:solidFill>
              </a:rPr>
              <a:t>Præstø</a:t>
            </a:r>
          </a:p>
        </p:txBody>
      </p:sp>
      <p:sp>
        <p:nvSpPr>
          <p:cNvPr id="16" name="Rektangel 15">
            <a:extLst>
              <a:ext uri="{FF2B5EF4-FFF2-40B4-BE49-F238E27FC236}">
                <a16:creationId xmlns:a16="http://schemas.microsoft.com/office/drawing/2014/main" id="{BF1DFC13-3F60-DB03-097B-C663BED8B508}"/>
              </a:ext>
            </a:extLst>
          </p:cNvPr>
          <p:cNvSpPr/>
          <p:nvPr/>
        </p:nvSpPr>
        <p:spPr>
          <a:xfrm>
            <a:off x="7690642" y="4392436"/>
            <a:ext cx="952934" cy="2607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solidFill>
                  <a:srgbClr val="080808"/>
                </a:solidFill>
              </a:rPr>
              <a:t>Stege</a:t>
            </a:r>
          </a:p>
        </p:txBody>
      </p:sp>
      <p:pic>
        <p:nvPicPr>
          <p:cNvPr id="18" name="Billede 17">
            <a:extLst>
              <a:ext uri="{FF2B5EF4-FFF2-40B4-BE49-F238E27FC236}">
                <a16:creationId xmlns:a16="http://schemas.microsoft.com/office/drawing/2014/main" id="{9560F9AB-5787-11B1-2BD8-97F915782485}"/>
              </a:ext>
            </a:extLst>
          </p:cNvPr>
          <p:cNvPicPr>
            <a:picLocks noChangeAspect="1"/>
          </p:cNvPicPr>
          <p:nvPr/>
        </p:nvPicPr>
        <p:blipFill rotWithShape="1">
          <a:blip r:embed="rId6"/>
          <a:srcRect l="28488" t="39815" r="25588" b="17117"/>
          <a:stretch/>
        </p:blipFill>
        <p:spPr>
          <a:xfrm>
            <a:off x="1691680" y="2763290"/>
            <a:ext cx="2741671" cy="1446264"/>
          </a:xfrm>
          <a:prstGeom prst="rect">
            <a:avLst/>
          </a:prstGeom>
        </p:spPr>
      </p:pic>
      <p:sp>
        <p:nvSpPr>
          <p:cNvPr id="19" name="Rektangel 18">
            <a:extLst>
              <a:ext uri="{FF2B5EF4-FFF2-40B4-BE49-F238E27FC236}">
                <a16:creationId xmlns:a16="http://schemas.microsoft.com/office/drawing/2014/main" id="{FDB7C7A6-49E9-3642-E67B-347C8DFDB39D}"/>
              </a:ext>
            </a:extLst>
          </p:cNvPr>
          <p:cNvSpPr/>
          <p:nvPr/>
        </p:nvSpPr>
        <p:spPr>
          <a:xfrm>
            <a:off x="1907704" y="3933056"/>
            <a:ext cx="2662068" cy="2607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a:solidFill>
                  <a:srgbClr val="080808"/>
                </a:solidFill>
              </a:rPr>
              <a:t>Vordingborg Nordhavn</a:t>
            </a:r>
          </a:p>
        </p:txBody>
      </p:sp>
    </p:spTree>
    <p:extLst>
      <p:ext uri="{BB962C8B-B14F-4D97-AF65-F5344CB8AC3E}">
        <p14:creationId xmlns:p14="http://schemas.microsoft.com/office/powerpoint/2010/main" val="72583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9F564DC-47C4-5A2D-C78D-C849E7DC9984}"/>
              </a:ext>
            </a:extLst>
          </p:cNvPr>
          <p:cNvSpPr>
            <a:spLocks noGrp="1"/>
          </p:cNvSpPr>
          <p:nvPr>
            <p:ph type="body" sz="quarter" idx="12"/>
          </p:nvPr>
        </p:nvSpPr>
        <p:spPr/>
        <p:txBody>
          <a:bodyPr/>
          <a:lstStyle/>
          <a:p>
            <a:r>
              <a:rPr lang="da-DK" dirty="0"/>
              <a:t>Vi har planerne </a:t>
            </a:r>
          </a:p>
          <a:p>
            <a:r>
              <a:rPr lang="da-DK"/>
              <a:t>men ikke pengene</a:t>
            </a:r>
          </a:p>
        </p:txBody>
      </p:sp>
      <p:pic>
        <p:nvPicPr>
          <p:cNvPr id="5" name="Billede 4">
            <a:extLst>
              <a:ext uri="{FF2B5EF4-FFF2-40B4-BE49-F238E27FC236}">
                <a16:creationId xmlns:a16="http://schemas.microsoft.com/office/drawing/2014/main" id="{850603BA-2C76-32E3-A9EB-673375D18FF7}"/>
              </a:ext>
            </a:extLst>
          </p:cNvPr>
          <p:cNvPicPr>
            <a:picLocks noChangeAspect="1"/>
          </p:cNvPicPr>
          <p:nvPr/>
        </p:nvPicPr>
        <p:blipFill>
          <a:blip r:embed="rId3"/>
          <a:stretch>
            <a:fillRect/>
          </a:stretch>
        </p:blipFill>
        <p:spPr>
          <a:xfrm>
            <a:off x="3245567" y="2488501"/>
            <a:ext cx="2766593" cy="3875881"/>
          </a:xfrm>
          <a:prstGeom prst="rect">
            <a:avLst/>
          </a:prstGeom>
        </p:spPr>
      </p:pic>
      <p:pic>
        <p:nvPicPr>
          <p:cNvPr id="4" name="Picture 7">
            <a:extLst>
              <a:ext uri="{FF2B5EF4-FFF2-40B4-BE49-F238E27FC236}">
                <a16:creationId xmlns:a16="http://schemas.microsoft.com/office/drawing/2014/main" id="{5EFAC02F-E5B1-95A2-3FC6-310A790EBA68}"/>
              </a:ext>
            </a:extLst>
          </p:cNvPr>
          <p:cNvPicPr>
            <a:picLocks noChangeAspect="1"/>
          </p:cNvPicPr>
          <p:nvPr/>
        </p:nvPicPr>
        <p:blipFill rotWithShape="1">
          <a:blip r:embed="rId4"/>
          <a:srcRect l="41875" t="18926" r="27610" b="1394"/>
          <a:stretch/>
        </p:blipFill>
        <p:spPr>
          <a:xfrm>
            <a:off x="6228184" y="2505446"/>
            <a:ext cx="2740392" cy="3875882"/>
          </a:xfrm>
          <a:prstGeom prst="rect">
            <a:avLst/>
          </a:prstGeom>
        </p:spPr>
      </p:pic>
      <p:pic>
        <p:nvPicPr>
          <p:cNvPr id="6" name="Content Placeholder 3">
            <a:extLst>
              <a:ext uri="{FF2B5EF4-FFF2-40B4-BE49-F238E27FC236}">
                <a16:creationId xmlns:a16="http://schemas.microsoft.com/office/drawing/2014/main" id="{759E713D-4DAD-ADBE-BB6A-CA699D8AD7B5}"/>
              </a:ext>
            </a:extLst>
          </p:cNvPr>
          <p:cNvPicPr>
            <a:picLocks noChangeAspect="1"/>
          </p:cNvPicPr>
          <p:nvPr/>
        </p:nvPicPr>
        <p:blipFill rotWithShape="1">
          <a:blip r:embed="rId5"/>
          <a:srcRect l="29765" t="13426" r="30427" b="328"/>
          <a:stretch/>
        </p:blipFill>
        <p:spPr>
          <a:xfrm>
            <a:off x="162228" y="2573990"/>
            <a:ext cx="2892375" cy="3786034"/>
          </a:xfrm>
          <a:prstGeom prst="rect">
            <a:avLst/>
          </a:prstGeom>
        </p:spPr>
      </p:pic>
    </p:spTree>
    <p:extLst>
      <p:ext uri="{BB962C8B-B14F-4D97-AF65-F5344CB8AC3E}">
        <p14:creationId xmlns:p14="http://schemas.microsoft.com/office/powerpoint/2010/main" val="281676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FD55EE-E02C-D2BD-2628-260A171487BB}"/>
              </a:ext>
            </a:extLst>
          </p:cNvPr>
          <p:cNvSpPr>
            <a:spLocks noGrp="1"/>
          </p:cNvSpPr>
          <p:nvPr>
            <p:ph type="body" sz="quarter" idx="16"/>
          </p:nvPr>
        </p:nvSpPr>
        <p:spPr/>
        <p:txBody>
          <a:bodyPr lIns="91440" tIns="45720" rIns="91440" bIns="45720" anchor="t"/>
          <a:lstStyle/>
          <a:p>
            <a:pPr marL="0" indent="0">
              <a:buNone/>
            </a:pPr>
            <a:endParaRPr lang="en-US"/>
          </a:p>
        </p:txBody>
      </p:sp>
      <p:pic>
        <p:nvPicPr>
          <p:cNvPr id="4" name="Picture 3">
            <a:extLst>
              <a:ext uri="{FF2B5EF4-FFF2-40B4-BE49-F238E27FC236}">
                <a16:creationId xmlns:a16="http://schemas.microsoft.com/office/drawing/2014/main" id="{46F2F097-359C-CDC0-F4F4-A017AEB5DB1A}"/>
              </a:ext>
            </a:extLst>
          </p:cNvPr>
          <p:cNvPicPr>
            <a:picLocks noChangeAspect="1"/>
          </p:cNvPicPr>
          <p:nvPr/>
        </p:nvPicPr>
        <p:blipFill>
          <a:blip r:embed="rId3"/>
          <a:stretch>
            <a:fillRect/>
          </a:stretch>
        </p:blipFill>
        <p:spPr>
          <a:xfrm>
            <a:off x="147421" y="1209443"/>
            <a:ext cx="8766825" cy="4400946"/>
          </a:xfrm>
          <a:prstGeom prst="rect">
            <a:avLst/>
          </a:prstGeom>
        </p:spPr>
      </p:pic>
      <p:pic>
        <p:nvPicPr>
          <p:cNvPr id="6" name="Picture 5">
            <a:extLst>
              <a:ext uri="{FF2B5EF4-FFF2-40B4-BE49-F238E27FC236}">
                <a16:creationId xmlns:a16="http://schemas.microsoft.com/office/drawing/2014/main" id="{4752E681-B90D-1C75-5314-3729B1DFF446}"/>
              </a:ext>
            </a:extLst>
          </p:cNvPr>
          <p:cNvPicPr>
            <a:picLocks noChangeAspect="1"/>
          </p:cNvPicPr>
          <p:nvPr/>
        </p:nvPicPr>
        <p:blipFill>
          <a:blip r:embed="rId4"/>
          <a:stretch>
            <a:fillRect/>
          </a:stretch>
        </p:blipFill>
        <p:spPr>
          <a:xfrm>
            <a:off x="6774611" y="4217112"/>
            <a:ext cx="1764095" cy="2535949"/>
          </a:xfrm>
          <a:prstGeom prst="rect">
            <a:avLst/>
          </a:prstGeom>
        </p:spPr>
      </p:pic>
      <p:sp>
        <p:nvSpPr>
          <p:cNvPr id="5" name="Pladsholder til tekst 1">
            <a:extLst>
              <a:ext uri="{FF2B5EF4-FFF2-40B4-BE49-F238E27FC236}">
                <a16:creationId xmlns:a16="http://schemas.microsoft.com/office/drawing/2014/main" id="{377087D4-A775-F4F0-6F9A-E7CBF7B74FE5}"/>
              </a:ext>
            </a:extLst>
          </p:cNvPr>
          <p:cNvSpPr>
            <a:spLocks noGrp="1"/>
          </p:cNvSpPr>
          <p:nvPr>
            <p:ph type="body" sz="quarter" idx="12"/>
          </p:nvPr>
        </p:nvSpPr>
        <p:spPr>
          <a:xfrm>
            <a:off x="163024" y="228659"/>
            <a:ext cx="7902575" cy="980784"/>
          </a:xfrm>
        </p:spPr>
        <p:txBody>
          <a:bodyPr lIns="0" tIns="0" rIns="0" bIns="0" anchor="t"/>
          <a:lstStyle/>
          <a:p>
            <a:r>
              <a:rPr lang="da-DK">
                <a:latin typeface="Verdana"/>
                <a:ea typeface="Verdana"/>
              </a:rPr>
              <a:t>Oversvømmelses-</a:t>
            </a:r>
            <a:endParaRPr lang="da-DK"/>
          </a:p>
          <a:p>
            <a:r>
              <a:rPr lang="da-DK">
                <a:latin typeface="Verdana"/>
                <a:ea typeface="Verdana"/>
              </a:rPr>
              <a:t> truet kystnatur</a:t>
            </a:r>
            <a:endParaRPr lang="da-DK"/>
          </a:p>
        </p:txBody>
      </p:sp>
    </p:spTree>
    <p:extLst>
      <p:ext uri="{BB962C8B-B14F-4D97-AF65-F5344CB8AC3E}">
        <p14:creationId xmlns:p14="http://schemas.microsoft.com/office/powerpoint/2010/main" val="2520778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36D00ED-BCBA-F70C-388D-3F33AE435520}"/>
              </a:ext>
            </a:extLst>
          </p:cNvPr>
          <p:cNvSpPr>
            <a:spLocks noGrp="1"/>
          </p:cNvSpPr>
          <p:nvPr>
            <p:ph type="body" sz="quarter" idx="12"/>
          </p:nvPr>
        </p:nvSpPr>
        <p:spPr>
          <a:xfrm>
            <a:off x="255951" y="256537"/>
            <a:ext cx="7902575" cy="980784"/>
          </a:xfrm>
        </p:spPr>
        <p:txBody>
          <a:bodyPr lIns="0" tIns="0" rIns="0" bIns="0" anchor="t"/>
          <a:lstStyle/>
          <a:p>
            <a:r>
              <a:rPr lang="da-DK">
                <a:latin typeface="Verdana"/>
                <a:ea typeface="Verdana"/>
              </a:rPr>
              <a:t>Oversvømmelsestruede kystnære naturværdier</a:t>
            </a:r>
            <a:endParaRPr lang="da-DK"/>
          </a:p>
        </p:txBody>
      </p:sp>
      <p:sp>
        <p:nvSpPr>
          <p:cNvPr id="3" name="Pladsholder til tekst 2">
            <a:extLst>
              <a:ext uri="{FF2B5EF4-FFF2-40B4-BE49-F238E27FC236}">
                <a16:creationId xmlns:a16="http://schemas.microsoft.com/office/drawing/2014/main" id="{C60A994E-2B26-0B68-321D-7BF19C570316}"/>
              </a:ext>
            </a:extLst>
          </p:cNvPr>
          <p:cNvSpPr>
            <a:spLocks noGrp="1"/>
          </p:cNvSpPr>
          <p:nvPr>
            <p:ph type="body" sz="quarter" idx="16"/>
          </p:nvPr>
        </p:nvSpPr>
        <p:spPr>
          <a:xfrm>
            <a:off x="-283025" y="1072317"/>
            <a:ext cx="7516976" cy="1391562"/>
          </a:xfrm>
        </p:spPr>
        <p:txBody>
          <a:bodyPr lIns="91440" tIns="45720" rIns="91440" bIns="45720" anchor="t"/>
          <a:lstStyle/>
          <a:p>
            <a:pPr marL="457200" lvl="1" indent="0">
              <a:buNone/>
            </a:pPr>
            <a:r>
              <a:rPr lang="da-DK"/>
              <a:t>Havvandstigninger kan true kystnære naturtyper</a:t>
            </a:r>
            <a:endParaRPr lang="en-US"/>
          </a:p>
          <a:p>
            <a:pPr lvl="2"/>
            <a:r>
              <a:rPr lang="da-DK">
                <a:latin typeface="Arial"/>
                <a:cs typeface="Arial"/>
              </a:rPr>
              <a:t>Strandenge forsvinder, hvis de ikke har mulighed for at udbrede sig</a:t>
            </a:r>
          </a:p>
          <a:p>
            <a:pPr lvl="2"/>
            <a:r>
              <a:rPr lang="da-DK">
                <a:latin typeface="Arial"/>
                <a:cs typeface="Arial"/>
              </a:rPr>
              <a:t>Arter mister levesteder</a:t>
            </a:r>
          </a:p>
          <a:p>
            <a:pPr lvl="2"/>
            <a:r>
              <a:rPr lang="da-DK">
                <a:latin typeface="Arial"/>
                <a:cs typeface="Arial"/>
              </a:rPr>
              <a:t>ferske naturtyper og arter som f.eks. orkidéer, der ikke tåler oversvømmelser med saltvand, vil gå tabt</a:t>
            </a:r>
            <a:br>
              <a:rPr lang="da-DK">
                <a:latin typeface="Arial"/>
                <a:cs typeface="Arial"/>
              </a:rPr>
            </a:br>
            <a:endParaRPr lang="da-DK"/>
          </a:p>
        </p:txBody>
      </p:sp>
      <p:pic>
        <p:nvPicPr>
          <p:cNvPr id="4" name="Picture 20">
            <a:extLst>
              <a:ext uri="{FF2B5EF4-FFF2-40B4-BE49-F238E27FC236}">
                <a16:creationId xmlns:a16="http://schemas.microsoft.com/office/drawing/2014/main" id="{3EACD9C0-2729-1A3A-1EC8-0BE0CAD1B24D}"/>
              </a:ext>
            </a:extLst>
          </p:cNvPr>
          <p:cNvPicPr>
            <a:picLocks noChangeAspect="1"/>
          </p:cNvPicPr>
          <p:nvPr/>
        </p:nvPicPr>
        <p:blipFill>
          <a:blip r:embed="rId3"/>
          <a:stretch>
            <a:fillRect/>
          </a:stretch>
        </p:blipFill>
        <p:spPr>
          <a:xfrm>
            <a:off x="2941225" y="2469013"/>
            <a:ext cx="5500775" cy="4388987"/>
          </a:xfrm>
          <a:prstGeom prst="rect">
            <a:avLst/>
          </a:prstGeom>
        </p:spPr>
      </p:pic>
    </p:spTree>
    <p:extLst>
      <p:ext uri="{BB962C8B-B14F-4D97-AF65-F5344CB8AC3E}">
        <p14:creationId xmlns:p14="http://schemas.microsoft.com/office/powerpoint/2010/main" val="464627490"/>
      </p:ext>
    </p:extLst>
  </p:cSld>
  <p:clrMapOvr>
    <a:masterClrMapping/>
  </p:clrMapOvr>
</p:sld>
</file>

<file path=ppt/theme/theme1.xml><?xml version="1.0" encoding="utf-8"?>
<a:theme xmlns:a="http://schemas.openxmlformats.org/drawingml/2006/main" name="Diasmaster">
  <a:themeElements>
    <a:clrScheme name="Brugerdefineret design 1">
      <a:dk1>
        <a:srgbClr val="0083A9"/>
      </a:dk1>
      <a:lt1>
        <a:srgbClr val="755A9E"/>
      </a:lt1>
      <a:dk2>
        <a:srgbClr val="44697D"/>
      </a:dk2>
      <a:lt2>
        <a:srgbClr val="4CA487"/>
      </a:lt2>
      <a:accent1>
        <a:srgbClr val="21314D"/>
      </a:accent1>
      <a:accent2>
        <a:srgbClr val="DA8C15"/>
      </a:accent2>
      <a:accent3>
        <a:srgbClr val="00C6D7"/>
      </a:accent3>
      <a:accent4>
        <a:srgbClr val="F6D500"/>
      </a:accent4>
      <a:accent5>
        <a:srgbClr val="EC4371"/>
      </a:accent5>
      <a:accent6>
        <a:srgbClr val="327ABE"/>
      </a:accent6>
      <a:hlink>
        <a:srgbClr val="009999"/>
      </a:hlink>
      <a:folHlink>
        <a:srgbClr val="99CC00"/>
      </a:folHlink>
    </a:clrScheme>
    <a:fontScheme name="Brugerdefineret design">
      <a:majorFont>
        <a:latin typeface="Georgia"/>
        <a:ea typeface=""/>
        <a:cs typeface="Arial"/>
      </a:majorFont>
      <a:minorFont>
        <a:latin typeface="Tahoma"/>
        <a:ea typeface=""/>
        <a:cs typeface="Arial"/>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rgbClr val="080808"/>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Brugerdefineret design 1">
        <a:dk1>
          <a:srgbClr val="0083A9"/>
        </a:dk1>
        <a:lt1>
          <a:srgbClr val="755A9E"/>
        </a:lt1>
        <a:dk2>
          <a:srgbClr val="44697D"/>
        </a:dk2>
        <a:lt2>
          <a:srgbClr val="4CA487"/>
        </a:lt2>
        <a:accent1>
          <a:srgbClr val="21314D"/>
        </a:accent1>
        <a:accent2>
          <a:srgbClr val="DA8C15"/>
        </a:accent2>
        <a:accent3>
          <a:srgbClr val="00C6D7"/>
        </a:accent3>
        <a:accent4>
          <a:srgbClr val="F6D500"/>
        </a:accent4>
        <a:accent5>
          <a:srgbClr val="EC4371"/>
        </a:accent5>
        <a:accent6>
          <a:srgbClr val="327AB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potm" id="{8F81B892-9DFA-4660-9FAF-1FC70F8D46FC}" vid="{6DD33787-5751-45C6-A70E-D547F9BF52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4B776C6EF2D224EA6B92BAB92237F77" ma:contentTypeVersion="12" ma:contentTypeDescription="Opret et nyt dokument." ma:contentTypeScope="" ma:versionID="a4575d771dbd3bbdf47fe65ee95ef126">
  <xsd:schema xmlns:xsd="http://www.w3.org/2001/XMLSchema" xmlns:xs="http://www.w3.org/2001/XMLSchema" xmlns:p="http://schemas.microsoft.com/office/2006/metadata/properties" xmlns:ns2="e5154890-1fd0-40a1-88f6-ecbc6b36114e" targetNamespace="http://schemas.microsoft.com/office/2006/metadata/properties" ma:root="true" ma:fieldsID="97b1f82ace09cee11d1aea91bc7c93a7" ns2:_="">
    <xsd:import namespace="e5154890-1fd0-40a1-88f6-ecbc6b36114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154890-1fd0-40a1-88f6-ecbc6b361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108febd6-0a5e-4c61-8eef-62daee41b62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154890-1fd0-40a1-88f6-ecbc6b3611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F594103-50F1-4A4C-BFEC-446C88C130EF}">
  <ds:schemaRefs>
    <ds:schemaRef ds:uri="http://schemas.microsoft.com/sharepoint/v3/contenttype/forms"/>
  </ds:schemaRefs>
</ds:datastoreItem>
</file>

<file path=customXml/itemProps2.xml><?xml version="1.0" encoding="utf-8"?>
<ds:datastoreItem xmlns:ds="http://schemas.openxmlformats.org/officeDocument/2006/customXml" ds:itemID="{26AB5EEE-CC6D-4107-9B86-100A1017179E}"/>
</file>

<file path=customXml/itemProps3.xml><?xml version="1.0" encoding="utf-8"?>
<ds:datastoreItem xmlns:ds="http://schemas.openxmlformats.org/officeDocument/2006/customXml" ds:itemID="{20143C69-08B8-499F-9DB7-A92C5A1ABBFD}">
  <ds:schemaRefs>
    <ds:schemaRef ds:uri="http://schemas.microsoft.com/office/2006/metadata/properties"/>
    <ds:schemaRef ds:uri="http://www.w3.org/2000/xmlns/"/>
    <ds:schemaRef ds:uri="e5154890-1fd0-40a1-88f6-ecbc6b36114e"/>
    <ds:schemaRef ds:uri="http://schemas.microsoft.com/office/infopath/2007/PartnerControls"/>
    <ds:schemaRef ds:uri="ca421e4c-f543-4cd4-94dc-101fd277103e"/>
  </ds:schemaRefs>
</ds:datastoreItem>
</file>

<file path=docProps/app.xml><?xml version="1.0" encoding="utf-8"?>
<Properties xmlns="http://schemas.openxmlformats.org/officeDocument/2006/extended-properties" xmlns:vt="http://schemas.openxmlformats.org/officeDocument/2006/docPropsVTypes">
  <Template>Præsentation</Template>
  <TotalTime>156</TotalTime>
  <Words>3036</Words>
  <Application>Microsoft Office PowerPoint</Application>
  <PresentationFormat>Skærmshow (4:3)</PresentationFormat>
  <Paragraphs>285</Paragraphs>
  <Slides>15</Slides>
  <Notes>15</Notes>
  <HiddenSlides>0</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15</vt:i4>
      </vt:variant>
    </vt:vector>
  </HeadingPairs>
  <TitlesOfParts>
    <vt:vector size="26" baseType="lpstr">
      <vt:lpstr>Aptos</vt:lpstr>
      <vt:lpstr>Arial</vt:lpstr>
      <vt:lpstr>Arial,Sans-Serif</vt:lpstr>
      <vt:lpstr>ArialMT</vt:lpstr>
      <vt:lpstr>Calibri</vt:lpstr>
      <vt:lpstr>Courier New</vt:lpstr>
      <vt:lpstr>Courier New,monospace</vt:lpstr>
      <vt:lpstr>Georgia</vt:lpstr>
      <vt:lpstr>Tahoma</vt:lpstr>
      <vt:lpstr>Verdana</vt:lpstr>
      <vt:lpstr>Diasmaster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dc:title>
  <dc:creator>Carsten Horup</dc:creator>
  <cp:lastModifiedBy>Pernille Sørensen</cp:lastModifiedBy>
  <cp:revision>9</cp:revision>
  <cp:lastPrinted>2024-02-06T08:54:07Z</cp:lastPrinted>
  <dcterms:created xsi:type="dcterms:W3CDTF">2023-02-21T08:31:20Z</dcterms:created>
  <dcterms:modified xsi:type="dcterms:W3CDTF">2024-02-26T15:25:14Z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0x010100D4B776C6EF2D224EA6B92BAB92237F77</vt:lpwstr>
  </property>
  <property fmtid="{D5CDD505-2E9C-101B-9397-08002B2CF9AE}" pid="3" name="MediaServiceImageTags">
    <vt:lpwstr/>
  </property>
</Properties>
</file>